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4.xml" ContentType="application/vnd.openxmlformats-officedocument.presentationml.tags+xml"/>
  <Override PartName="/ppt/tags/tag13.xml" ContentType="application/vnd.openxmlformats-officedocument.presentationml.tags+xml"/>
  <Override PartName="/ppt/tags/tag3.xml" ContentType="application/vnd.openxmlformats-officedocument.presentationml.tags+xml"/>
  <Override PartName="/ppt/tags/tag5.xml" ContentType="application/vnd.openxmlformats-officedocument.presentationml.tags+xml"/>
  <Override PartName="/ppt/tags/tag1.xml" ContentType="application/vnd.openxmlformats-officedocument.presentationml.tags+xml"/>
  <Override PartName="/docProps/app.xml" ContentType="application/vnd.openxmlformats-officedocument.extended-properties+xml"/>
  <Override PartName="/ppt/tags/tag2.xml" ContentType="application/vnd.openxmlformats-officedocument.presentationml.tags+xml"/>
  <Override PartName="/ppt/tags/tag10.xml" ContentType="application/vnd.openxmlformats-officedocument.presentationml.tags+xml"/>
  <Override PartName="/ppt/tags/tag7.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ppt/tags/tag12.xml" ContentType="application/vnd.openxmlformats-officedocument.presentationml.tags+xml"/>
  <Override PartName="/ppt/tags/tag11.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6.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handoutMasterIdLst>
    <p:handoutMasterId r:id="rId27"/>
  </p:handoutMasterIdLst>
  <p:sldIdLst>
    <p:sldId id="264" r:id="rId2"/>
    <p:sldId id="286" r:id="rId3"/>
    <p:sldId id="269" r:id="rId4"/>
    <p:sldId id="333" r:id="rId5"/>
    <p:sldId id="342" r:id="rId6"/>
    <p:sldId id="343" r:id="rId7"/>
    <p:sldId id="344" r:id="rId8"/>
    <p:sldId id="345" r:id="rId9"/>
    <p:sldId id="293" r:id="rId10"/>
    <p:sldId id="346" r:id="rId11"/>
    <p:sldId id="366" r:id="rId12"/>
    <p:sldId id="347" r:id="rId13"/>
    <p:sldId id="348" r:id="rId14"/>
    <p:sldId id="349" r:id="rId15"/>
    <p:sldId id="365" r:id="rId16"/>
    <p:sldId id="361" r:id="rId17"/>
    <p:sldId id="363" r:id="rId18"/>
    <p:sldId id="358" r:id="rId19"/>
    <p:sldId id="350" r:id="rId20"/>
    <p:sldId id="297" r:id="rId21"/>
    <p:sldId id="354" r:id="rId22"/>
    <p:sldId id="364" r:id="rId23"/>
    <p:sldId id="370" r:id="rId24"/>
    <p:sldId id="32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88743" autoAdjust="0"/>
  </p:normalViewPr>
  <p:slideViewPr>
    <p:cSldViewPr snapToGrid="0" showGuides="1">
      <p:cViewPr varScale="1">
        <p:scale>
          <a:sx n="116" d="100"/>
          <a:sy n="116" d="100"/>
        </p:scale>
        <p:origin x="360" y="11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29/04/2021</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29/04/2021</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1206436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Nu har i efterhånden set ”</a:t>
            </a:r>
            <a:r>
              <a:rPr lang="da-DK" dirty="0" err="1" smtClean="0"/>
              <a:t>what</a:t>
            </a:r>
            <a:r>
              <a:rPr lang="da-DK" dirty="0" smtClean="0"/>
              <a:t> REALLY</a:t>
            </a:r>
            <a:r>
              <a:rPr lang="da-DK" baseline="0" dirty="0" smtClean="0"/>
              <a:t> not to do”. Den her løsning er ok, men vi får gentaget tallene mange gange ude til højre.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86949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Mest præcise løsning.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641991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21</a:t>
            </a:fld>
            <a:endParaRPr lang="en-GB"/>
          </a:p>
        </p:txBody>
      </p:sp>
    </p:spTree>
    <p:extLst>
      <p:ext uri="{BB962C8B-B14F-4D97-AF65-F5344CB8AC3E}">
        <p14:creationId xmlns:p14="http://schemas.microsoft.com/office/powerpoint/2010/main" val="421934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Byttet om på skoleår og indikator svar, sorteret på piger.</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22</a:t>
            </a:fld>
            <a:endParaRPr lang="en-GB"/>
          </a:p>
        </p:txBody>
      </p:sp>
    </p:spTree>
    <p:extLst>
      <p:ext uri="{BB962C8B-B14F-4D97-AF65-F5344CB8AC3E}">
        <p14:creationId xmlns:p14="http://schemas.microsoft.com/office/powerpoint/2010/main" val="3193167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a:pPr/>
              <a:t>24</a:t>
            </a:fld>
            <a:endParaRPr lang="en-GB"/>
          </a:p>
        </p:txBody>
      </p:sp>
    </p:spTree>
    <p:extLst>
      <p:ext uri="{BB962C8B-B14F-4D97-AF65-F5344CB8AC3E}">
        <p14:creationId xmlns:p14="http://schemas.microsoft.com/office/powerpoint/2010/main" val="258305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278334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 er altid</a:t>
            </a:r>
            <a:r>
              <a:rPr lang="da-DK" baseline="0" dirty="0" smtClean="0"/>
              <a:t> en god idé at forestille sig sit ”end-</a:t>
            </a:r>
            <a:r>
              <a:rPr lang="da-DK" baseline="0" dirty="0" err="1" smtClean="0"/>
              <a:t>product</a:t>
            </a:r>
            <a:r>
              <a:rPr lang="da-DK" baseline="0" dirty="0" smtClean="0"/>
              <a:t>” Hvad vil jeg have ud af det her? Okay, det er faktisk kun ét enkelt tal jeg skal bruge her. Kunne også være jeg var blevet spurgt om tallene for både drenge og piger, så var mit end-</a:t>
            </a:r>
            <a:r>
              <a:rPr lang="da-DK" baseline="0" dirty="0" err="1" smtClean="0"/>
              <a:t>product</a:t>
            </a:r>
            <a:r>
              <a:rPr lang="da-DK" baseline="0" dirty="0" smtClean="0"/>
              <a:t> 2 tal.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621399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Lagt de nødvendige filtre ovenpå i den rækkefølge de bliver nævnt i spørgsmålet (se under rækker).</a:t>
            </a:r>
            <a:r>
              <a:rPr lang="da-DK" baseline="0" dirty="0" smtClean="0"/>
              <a:t> I</a:t>
            </a:r>
            <a:r>
              <a:rPr lang="da-DK" dirty="0" smtClean="0"/>
              <a:t>ngen sortering. Ikke fjernet standardfiltre. Denne</a:t>
            </a:r>
            <a:r>
              <a:rPr lang="da-DK" baseline="0" dirty="0" smtClean="0"/>
              <a:t> løsning giver utrolig meget detektivarbejde og man kan nemt komme til at trække de forkerte tal. Så kan man så finde tallet for hver region og lægge sammen.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2109822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Her har man fået fjernet regionsfilter og filtreret på </a:t>
            </a:r>
            <a:r>
              <a:rPr lang="da-DK" baseline="0" dirty="0" smtClean="0"/>
              <a:t>køn, men </a:t>
            </a:r>
            <a:r>
              <a:rPr lang="da-DK" baseline="0" dirty="0" smtClean="0"/>
              <a:t>det er stadig </a:t>
            </a:r>
            <a:r>
              <a:rPr lang="da-DK" baseline="0" dirty="0" smtClean="0"/>
              <a:t>en uoverskuelig tabel hvor man skal </a:t>
            </a:r>
            <a:r>
              <a:rPr lang="da-DK" baseline="0" dirty="0" err="1" smtClean="0"/>
              <a:t>pinpointe</a:t>
            </a:r>
            <a:r>
              <a:rPr lang="da-DK" baseline="0" dirty="0" smtClean="0"/>
              <a:t> sig frem blandt mange tal.</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2589005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Når vi har specificeret nogle</a:t>
            </a:r>
            <a:r>
              <a:rPr lang="da-DK" baseline="0" dirty="0" smtClean="0"/>
              <a:t> measures til 1 værdi (</a:t>
            </a:r>
            <a:r>
              <a:rPr lang="da-DK" baseline="0" dirty="0" smtClean="0"/>
              <a:t>f.eks</a:t>
            </a:r>
            <a:r>
              <a:rPr lang="da-DK" baseline="0" dirty="0" smtClean="0"/>
              <a:t>. Klasse = 4</a:t>
            </a:r>
            <a:r>
              <a:rPr lang="da-DK" baseline="0" dirty="0" smtClean="0"/>
              <a:t>).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2897269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Her har man udfoldet</a:t>
            </a:r>
            <a:r>
              <a:rPr lang="da-DK" baseline="0" dirty="0" smtClean="0"/>
              <a:t> region – kommune – institution på de små ”plusser”. Rul ned til skolen og find for året og skoletrinnet. Man skal være meget forsigtig med at finde det nøjagtige tal, da der er mange at holde styr på.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1226428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Man har </a:t>
            </a:r>
            <a:r>
              <a:rPr lang="da-DK" dirty="0" smtClean="0"/>
              <a:t>brudt </a:t>
            </a:r>
            <a:r>
              <a:rPr lang="da-DK" dirty="0" smtClean="0"/>
              <a:t>oplysningen om Kolding </a:t>
            </a:r>
            <a:r>
              <a:rPr lang="da-DK" dirty="0" smtClean="0"/>
              <a:t>kommune op</a:t>
            </a:r>
            <a:r>
              <a:rPr lang="da-DK" baseline="0" dirty="0" smtClean="0"/>
              <a:t> </a:t>
            </a:r>
            <a:r>
              <a:rPr lang="da-DK" baseline="0" dirty="0" smtClean="0"/>
              <a:t>og sorteret alle andre kommuner fra. Rul ned til skolen og find fravær på skoleåret 10/11.</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372155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Ikke den mest præcis løsning endnu, men blot for at illustrere</a:t>
            </a:r>
            <a:r>
              <a:rPr lang="da-DK" baseline="0" dirty="0" smtClean="0"/>
              <a:t>, hvor meget det hjalp at trække ”region-kommune-institution” op i filteret og vælge den præcise skole.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3081588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 bille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7">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73D4F9EA-A605-4D01-863E-708DD5D85776}" type="datetime2">
              <a:rPr lang="da-DK" smtClean="0"/>
              <a:t>29. april 2021</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851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50" y="1800000"/>
            <a:ext cx="11110913" cy="4516663"/>
          </a:xfrm>
        </p:spPr>
        <p:txBody>
          <a:bodyPr/>
          <a:lstStyle>
            <a:lvl1pPr marL="0" indent="0">
              <a:buNone/>
              <a:defRPr sz="1600"/>
            </a:lvl1pPr>
          </a:lstStyle>
          <a:p>
            <a:r>
              <a:rPr lang="da-DK" dirty="0"/>
              <a:t>Klik for at indsætte billede</a:t>
            </a:r>
          </a:p>
        </p:txBody>
      </p:sp>
      <p:sp>
        <p:nvSpPr>
          <p:cNvPr id="4" name="Date_GeneralDate"/>
          <p:cNvSpPr>
            <a:spLocks noGrp="1"/>
          </p:cNvSpPr>
          <p:nvPr>
            <p:ph type="dt" sz="half" idx="10"/>
          </p:nvPr>
        </p:nvSpPr>
        <p:spPr/>
        <p:txBody>
          <a:bodyPr/>
          <a:lstStyle/>
          <a:p>
            <a:fld id="{FBBF9439-ACD5-40DF-9AA7-A3F79ACD6661}" type="datetime2">
              <a:rPr lang="da-DK" noProof="0" smtClean="0"/>
              <a:t>29. april 2021</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40138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48"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F9F0A9FE-7243-42BC-A71C-38DE25DCBAEC}" type="datetime2">
              <a:rPr lang="da-DK" noProof="0" smtClean="0"/>
              <a:t>29. april 2021</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3"/>
            <a:ext cx="5464798" cy="173037"/>
          </a:xfrm>
        </p:spPr>
        <p:txBody>
          <a:bodyPr/>
          <a:lstStyle>
            <a:lvl1pPr marL="0" indent="0">
              <a:buNone/>
              <a:defRPr sz="1000"/>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115452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586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5287408A-2C93-4FDA-893A-85FA7EDCDC14}" type="datetime2">
              <a:rPr lang="da-DK" smtClean="0"/>
              <a:t>29. april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2B2C7CCD-C2D2-447B-B713-284F50A31612}"/>
              </a:ext>
            </a:extLst>
          </p:cNvPr>
          <p:cNvSpPr>
            <a:spLocks noGrp="1"/>
          </p:cNvSpPr>
          <p:nvPr>
            <p:ph type="body" sz="quarter" idx="14" hasCustomPrompt="1"/>
          </p:nvPr>
        </p:nvSpPr>
        <p:spPr>
          <a:xfrm>
            <a:off x="539749" y="6145213"/>
            <a:ext cx="5464798" cy="173037"/>
          </a:xfrm>
        </p:spPr>
        <p:txBody>
          <a:bodyPr/>
          <a:lstStyle>
            <a:lvl1pPr marL="0" indent="0">
              <a:buNone/>
              <a:defRPr sz="1000"/>
            </a:lvl1pPr>
          </a:lstStyle>
          <a:p>
            <a:pPr lvl="0"/>
            <a:r>
              <a:rPr lang="da-DK" noProof="0" dirty="0"/>
              <a:t>Tilføj anmærkningstekst</a:t>
            </a:r>
          </a:p>
        </p:txBody>
      </p:sp>
      <p:sp>
        <p:nvSpPr>
          <p:cNvPr id="10" name="Text Placeholder 10">
            <a:extLst>
              <a:ext uri="{FF2B5EF4-FFF2-40B4-BE49-F238E27FC236}">
                <a16:creationId xmlns:a16="http://schemas.microsoft.com/office/drawing/2014/main" id="{E56B4D01-058D-4267-8553-2994D80A30E7}"/>
              </a:ext>
            </a:extLst>
          </p:cNvPr>
          <p:cNvSpPr>
            <a:spLocks noGrp="1"/>
          </p:cNvSpPr>
          <p:nvPr>
            <p:ph type="body" sz="quarter" idx="15" hasCustomPrompt="1"/>
          </p:nvPr>
        </p:nvSpPr>
        <p:spPr>
          <a:xfrm>
            <a:off x="6185865"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333351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indhold C">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7C1B6CC8-1D17-441B-9748-69DE7971662D}" type="datetime2">
              <a:rPr lang="da-DK" smtClean="0"/>
              <a:t>29. april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49" y="6145213"/>
            <a:ext cx="5014913"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61" y="6145213"/>
            <a:ext cx="5018401" cy="173037"/>
          </a:xfrm>
        </p:spPr>
        <p:txBody>
          <a:bodyPr/>
          <a:lstStyle>
            <a:lvl1pPr marL="0" indent="0">
              <a:buNone/>
              <a:defRPr sz="1000"/>
            </a:lvl1pPr>
          </a:lstStyle>
          <a:p>
            <a:pPr lvl="0"/>
            <a:r>
              <a:rPr lang="da-DK" noProof="0" dirty="0"/>
              <a:t>Tilføj anmærkningstekst</a:t>
            </a:r>
          </a:p>
        </p:txBody>
      </p:sp>
      <p:pic>
        <p:nvPicPr>
          <p:cNvPr id="12" name="Logo">
            <a:extLst>
              <a:ext uri="{FF2B5EF4-FFF2-40B4-BE49-F238E27FC236}">
                <a16:creationId xmlns:a16="http://schemas.microsoft.com/office/drawing/2014/main" id="{6A9D7866-1FDA-4F89-92F1-878E31CEA7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122884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5A0C6F64-F1DC-426B-9997-94B713D5EC87}" type="datetime2">
              <a:rPr lang="da-DK" smtClean="0"/>
              <a:t>29. april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6BC8EB62-94E0-4B88-9310-AE0A3E25649E}"/>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5504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A8AF31C2-C797-417F-B215-A4ECBDD0A66E}" type="datetime2">
              <a:rPr lang="da-DK" smtClean="0"/>
              <a:t>29. april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010B3704-A025-4245-B180-68D9D51542B6}"/>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58397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798"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50DFF303-FFC0-4D4F-8F43-DB0AFBA232A2}" type="datetime2">
              <a:rPr lang="da-DK" smtClean="0"/>
              <a:t>29. april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49" y="6145213"/>
            <a:ext cx="3589201"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13"/>
            <a:ext cx="3589201" cy="173037"/>
          </a:xfrm>
        </p:spPr>
        <p:txBody>
          <a:bodyPr/>
          <a:lstStyle>
            <a:lvl1pPr marL="0" indent="0">
              <a:buNone/>
              <a:defRPr sz="1000"/>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00" y="6145213"/>
            <a:ext cx="3589201"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4400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00"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76DCB704-4DB5-4DA1-9BAA-BB57AFDB3484}" type="datetime2">
              <a:rPr lang="da-DK" smtClean="0"/>
              <a:t>29. april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8255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00"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5CB2A950-6630-4B6A-8064-C05C3E65AC28}" type="datetime2">
              <a:rPr lang="da-DK" smtClean="0"/>
              <a:t>29. april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7100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72BF87F6-1F73-41DF-BA18-627CF769F929}" type="datetime2">
              <a:rPr lang="da-DK" smtClean="0"/>
              <a:t>29. april 2021</a:t>
            </a:fld>
            <a:endParaRPr lang="da-DK" dirty="0"/>
          </a:p>
        </p:txBody>
      </p:sp>
      <p:sp>
        <p:nvSpPr>
          <p:cNvPr id="4" name="FLD_PresentationTitle"/>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e (hvidt logo)">
    <p:bg>
      <p:bgPr>
        <a:solidFill>
          <a:schemeClr val="bg2"/>
        </a:solidFill>
        <a:effectLst/>
      </p:bgPr>
    </p:bg>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DC9FE6C3-32E3-491C-9C4F-677DD61F7785}" type="datetime2">
              <a:rPr lang="da-DK" smtClean="0"/>
              <a:t>29. april 2021</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2" name="Text Placeholder 7">
            <a:extLst>
              <a:ext uri="{FF2B5EF4-FFF2-40B4-BE49-F238E27FC236}">
                <a16:creationId xmlns:a16="http://schemas.microsoft.com/office/drawing/2014/main" id="{68BB7134-2919-4382-92CA-D9C0A510422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24009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9CB9A133-94BF-482C-8DFB-14617466186F}" type="datetime2">
              <a:rPr lang="da-DK" smtClean="0"/>
              <a:t>29. april 2021</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2"/>
        </a:solidFill>
        <a:effectLst/>
      </p:bgPr>
    </p:bg>
    <p:spTree>
      <p:nvGrpSpPr>
        <p:cNvPr id="1" name=""/>
        <p:cNvGrpSpPr/>
        <p:nvPr/>
      </p:nvGrpSpPr>
      <p:grpSpPr>
        <a:xfrm>
          <a:off x="0" y="0"/>
          <a:ext cx="0" cy="0"/>
          <a:chOff x="0" y="0"/>
          <a:chExt cx="0" cy="0"/>
        </a:xfrm>
      </p:grpSpPr>
      <p:sp>
        <p:nvSpPr>
          <p:cNvPr id="9" name="Fast overskrift"/>
          <p:cNvSpPr txBox="1"/>
          <p:nvPr userDrawn="1"/>
        </p:nvSpPr>
        <p:spPr>
          <a:xfrm>
            <a:off x="539749" y="539750"/>
            <a:ext cx="9743734" cy="650171"/>
          </a:xfrm>
          <a:prstGeom prst="rect">
            <a:avLst/>
          </a:prstGeom>
          <a:noFill/>
        </p:spPr>
        <p:txBody>
          <a:bodyPr wrap="square" lIns="0" tIns="0" rIns="0" bIns="0" rtlCol="0" anchor="t" anchorCtr="0">
            <a:noAutofit/>
          </a:bodyPr>
          <a:lstStyle/>
          <a:p>
            <a:r>
              <a:rPr lang="da-DK" sz="2600"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50" y="1582939"/>
            <a:ext cx="2581331" cy="3708708"/>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nyt slide</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Startside</a:t>
            </a:r>
            <a:r>
              <a:rPr lang="da-DK" altLang="da-DK" sz="1000" noProof="1">
                <a:cs typeface="Arial" panose="020B0604020202020204" pitchFamily="34" charset="0"/>
              </a:rPr>
              <a:t>.</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på pilen ved menupunktet </a:t>
            </a:r>
            <a:r>
              <a:rPr lang="da-DK" altLang="da-DK" sz="1000" b="1" noProof="1">
                <a:cs typeface="Arial" panose="020B0604020202020204" pitchFamily="34" charset="0"/>
              </a:rPr>
              <a:t>Nyt dias </a:t>
            </a:r>
            <a:r>
              <a:rPr lang="da-DK" altLang="da-DK" sz="1000" noProof="1">
                <a:cs typeface="Arial" panose="020B0604020202020204" pitchFamily="34" charset="0"/>
              </a:rPr>
              <a:t>for at indsætte et nyt slide. </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noProof="1">
                <a:cs typeface="Arial" panose="020B0604020202020204" pitchFamily="34" charset="0"/>
              </a:rPr>
              <a:t>Her får du et overblik over de </a:t>
            </a:r>
            <a:br>
              <a:rPr lang="da-DK" sz="1000" noProof="1">
                <a:cs typeface="Arial" panose="020B0604020202020204" pitchFamily="34" charset="0"/>
              </a:rPr>
            </a:br>
            <a:r>
              <a:rPr lang="da-DK" sz="1000" noProof="1">
                <a:cs typeface="Arial" panose="020B0604020202020204" pitchFamily="34" charset="0"/>
              </a:rPr>
              <a:t>godkendte BUVM-layouts. </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Ændre layouts</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pilen ved siden af </a:t>
            </a:r>
            <a:r>
              <a:rPr lang="da-DK" altLang="da-DK" sz="1000" b="1" noProof="1">
                <a:cs typeface="Arial" panose="020B0604020202020204" pitchFamily="34" charset="0"/>
              </a:rPr>
              <a:t>Layout</a:t>
            </a:r>
            <a:r>
              <a:rPr lang="da-DK" altLang="da-DK" sz="1000" noProof="1">
                <a:cs typeface="Arial" panose="020B0604020202020204" pitchFamily="34" charset="0"/>
              </a:rPr>
              <a:t> </a:t>
            </a:r>
            <a:br>
              <a:rPr lang="da-DK" altLang="da-DK" sz="1000" noProof="1">
                <a:cs typeface="Arial" panose="020B0604020202020204" pitchFamily="34" charset="0"/>
              </a:rPr>
            </a:br>
            <a:r>
              <a:rPr lang="da-DK" altLang="da-DK" sz="1000" noProof="1">
                <a:cs typeface="Arial" panose="020B0604020202020204" pitchFamily="34" charset="0"/>
              </a:rPr>
              <a:t>for at få vist en dropdown-menu af </a:t>
            </a:r>
            <a:br>
              <a:rPr lang="da-DK" altLang="da-DK" sz="1000" noProof="1">
                <a:cs typeface="Arial" panose="020B0604020202020204" pitchFamily="34" charset="0"/>
              </a:rPr>
            </a:br>
            <a:r>
              <a:rPr lang="da-DK" altLang="da-DK" sz="1000" noProof="1">
                <a:cs typeface="Arial" panose="020B0604020202020204" pitchFamily="34" charset="0"/>
              </a:rPr>
              <a:t>mulige slide</a:t>
            </a:r>
            <a:r>
              <a:rPr lang="da-DK" altLang="da-DK" sz="1000" b="1" noProof="1">
                <a:cs typeface="Arial" panose="020B0604020202020204" pitchFamily="34" charset="0"/>
              </a:rPr>
              <a:t>-</a:t>
            </a:r>
            <a:r>
              <a:rPr lang="da-DK" altLang="da-DK" sz="1000" noProof="1">
                <a:cs typeface="Arial" panose="020B0604020202020204" pitchFamily="34" charset="0"/>
              </a:rPr>
              <a:t>layouts.</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Layout</a:t>
            </a:r>
            <a:r>
              <a:rPr lang="da-DK" altLang="da-DK" sz="1000" noProof="1">
                <a:cs typeface="Arial" panose="020B0604020202020204" pitchFamily="34" charset="0"/>
              </a:rPr>
              <a:t> for at ændre dit </a:t>
            </a:r>
            <a:br>
              <a:rPr lang="da-DK" altLang="da-DK" sz="1000" noProof="1">
                <a:cs typeface="Arial" panose="020B0604020202020204" pitchFamily="34" charset="0"/>
              </a:rPr>
            </a:br>
            <a:r>
              <a:rPr lang="da-DK" altLang="da-DK" sz="1000" noProof="1">
                <a:cs typeface="Arial" panose="020B0604020202020204" pitchFamily="34" charset="0"/>
              </a:rPr>
              <a:t>nuværende layout til et andet.</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dirty="0"/>
              <a:t>Du kan hente færdige slides, der er tilpasset ministeriets design. Klik på </a:t>
            </a:r>
            <a:r>
              <a:rPr lang="da-DK" sz="1000" b="1" dirty="0"/>
              <a:t>Slidebibliotektet</a:t>
            </a:r>
            <a:r>
              <a:rPr lang="da-DK" sz="1000" dirty="0"/>
              <a:t> (til højre på skærmen eller klik på Templafy-knappen under Startside). Find for eksempel tidslinje,</a:t>
            </a:r>
            <a:br>
              <a:rPr lang="da-DK" sz="1000" dirty="0"/>
            </a:br>
            <a:r>
              <a:rPr lang="da-DK" sz="1000" dirty="0"/>
              <a:t>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796" y="1582939"/>
            <a:ext cx="2778125" cy="4485843"/>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billede</a:t>
            </a:r>
            <a:br>
              <a:rPr lang="da-DK" sz="1050" b="1" noProof="1">
                <a:cs typeface="Arial" panose="020B0604020202020204" pitchFamily="34" charset="0"/>
              </a:rPr>
            </a:br>
            <a:r>
              <a:rPr lang="da-DK" altLang="da-DK" sz="1000" noProof="1">
                <a:cs typeface="Arial" panose="020B0604020202020204" pitchFamily="34" charset="0"/>
              </a:rPr>
              <a:t>Vælg den boks på slidet, hvor du </a:t>
            </a:r>
            <a:br>
              <a:rPr lang="da-DK" altLang="da-DK" sz="1000" noProof="1">
                <a:cs typeface="Arial" panose="020B0604020202020204" pitchFamily="34" charset="0"/>
              </a:rPr>
            </a:br>
            <a:r>
              <a:rPr lang="da-DK" altLang="da-DK" sz="1000" noProof="1">
                <a:cs typeface="Arial" panose="020B0604020202020204" pitchFamily="34" charset="0"/>
              </a:rPr>
              <a:t>ønsker at sætte et billede ind.</a:t>
            </a:r>
            <a:br>
              <a:rPr lang="da-DK" altLang="da-DK" sz="1000"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Indsæt </a:t>
            </a:r>
            <a:r>
              <a:rPr lang="da-DK" altLang="da-DK" sz="1000" noProof="1">
                <a:cs typeface="Arial" panose="020B0604020202020204" pitchFamily="34" charset="0"/>
              </a:rPr>
              <a:t>billede via </a:t>
            </a:r>
            <a:r>
              <a:rPr lang="da-DK" altLang="da-DK" sz="1000" b="1" noProof="1">
                <a:cs typeface="Arial" panose="020B0604020202020204" pitchFamily="34" charset="0"/>
              </a:rPr>
              <a:t>Billedbiblioteket </a:t>
            </a:r>
            <a:r>
              <a:rPr lang="da-DK" altLang="da-DK" sz="1000"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600"/>
              </a:spcBef>
              <a:spcAft>
                <a:spcPts val="600"/>
              </a:spcAft>
              <a:buNone/>
              <a:defRPr/>
            </a:pPr>
            <a:r>
              <a:rPr lang="da-DK" altLang="da-DK" sz="1000" noProof="1">
                <a:cs typeface="Arial" panose="020B0604020202020204" pitchFamily="34" charset="0"/>
              </a:rPr>
              <a:t>Hvis du klikker på</a:t>
            </a:r>
            <a:r>
              <a:rPr lang="da-DK" altLang="da-DK" sz="1000" b="1" noProof="1">
                <a:cs typeface="Arial" panose="020B0604020202020204" pitchFamily="34" charset="0"/>
              </a:rPr>
              <a:t> </a:t>
            </a:r>
            <a:r>
              <a:rPr lang="da-DK" altLang="da-DK" sz="1000" noProof="1">
                <a:cs typeface="Arial" panose="020B0604020202020204" pitchFamily="34" charset="0"/>
              </a:rPr>
              <a:t>billedsymbolet i boksen på et slide, indsættes et billede fra din computer.</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Tip: </a:t>
            </a:r>
            <a:r>
              <a:rPr lang="da-DK" altLang="da-DK" sz="1000" noProof="1">
                <a:cs typeface="Arial" panose="020B0604020202020204" pitchFamily="34" charset="0"/>
              </a:rPr>
              <a:t>Hvis du sletter billedet og </a:t>
            </a:r>
            <a:br>
              <a:rPr lang="da-DK" altLang="da-DK" sz="1000" noProof="1">
                <a:cs typeface="Arial" panose="020B0604020202020204" pitchFamily="34" charset="0"/>
              </a:rPr>
            </a:br>
            <a:r>
              <a:rPr lang="da-DK" altLang="da-DK" sz="1000" noProof="1">
                <a:cs typeface="Arial" panose="020B0604020202020204" pitchFamily="34" charset="0"/>
              </a:rPr>
              <a:t>indsætter et nyt, kan billedet lægge </a:t>
            </a:r>
            <a:br>
              <a:rPr lang="da-DK" altLang="da-DK" sz="1000" noProof="1">
                <a:cs typeface="Arial" panose="020B0604020202020204" pitchFamily="34" charset="0"/>
              </a:rPr>
            </a:br>
            <a:r>
              <a:rPr lang="da-DK" altLang="da-DK" sz="1000" noProof="1">
                <a:cs typeface="Arial" panose="020B0604020202020204" pitchFamily="34" charset="0"/>
              </a:rPr>
              <a:t>sig foran tekst eller grafik. Højreklik da på billedet og vælg </a:t>
            </a:r>
            <a:r>
              <a:rPr lang="da-DK" altLang="da-DK" sz="1000" b="1" noProof="1">
                <a:cs typeface="Arial" panose="020B0604020202020204" pitchFamily="34" charset="0"/>
              </a:rPr>
              <a:t>Placer bagest </a:t>
            </a:r>
            <a:r>
              <a:rPr lang="da-DK" altLang="da-DK" sz="1000" noProof="1">
                <a:cs typeface="Arial" panose="020B0604020202020204" pitchFamily="34" charset="0"/>
              </a:rPr>
              <a:t>eller </a:t>
            </a:r>
            <a:r>
              <a:rPr lang="da-DK" altLang="da-DK" sz="1000" b="1" noProof="1">
                <a:cs typeface="Arial" panose="020B0604020202020204" pitchFamily="34" charset="0"/>
              </a:rPr>
              <a:t>Placer forrest</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50" b="1" noProof="1">
                <a:cs typeface="Arial" panose="020B0604020202020204" pitchFamily="34" charset="0"/>
              </a:rPr>
              <a:t>Tabeller og grafer</a:t>
            </a:r>
            <a:br>
              <a:rPr lang="da-DK" sz="1050" b="1" noProof="1">
                <a:cs typeface="Arial" panose="020B0604020202020204" pitchFamily="34" charset="0"/>
              </a:rPr>
            </a:br>
            <a:r>
              <a:rPr lang="da-DK" altLang="da-DK" sz="1000" b="0" noProof="1">
                <a:cs typeface="Arial" panose="020B0604020202020204" pitchFamily="34" charset="0"/>
              </a:rPr>
              <a:t>Indsæt eller tilpas design på din graf og tabel fra fanebladet BUVM.</a:t>
            </a:r>
          </a:p>
          <a:p>
            <a:pPr marL="0" indent="0">
              <a:lnSpc>
                <a:spcPct val="100000"/>
              </a:lnSpc>
              <a:spcBef>
                <a:spcPts val="600"/>
              </a:spcBef>
              <a:spcAft>
                <a:spcPts val="600"/>
              </a:spcAft>
              <a:buNone/>
              <a:defRPr/>
            </a:pPr>
            <a:r>
              <a:rPr lang="da-DK" altLang="da-DK" sz="1050" b="1" noProof="1">
                <a:cs typeface="Arial" panose="020B0604020202020204" pitchFamily="34" charset="0"/>
              </a:rPr>
              <a:t>Kopiering fra gammel præsentation</a:t>
            </a:r>
            <a:br>
              <a:rPr lang="da-DK" altLang="da-DK" sz="1050" b="1" noProof="1">
                <a:cs typeface="Arial" panose="020B0604020202020204" pitchFamily="34" charset="0"/>
              </a:rPr>
            </a:br>
            <a:r>
              <a:rPr lang="da-DK" altLang="da-DK" sz="1000" b="0" noProof="1">
                <a:cs typeface="Arial" panose="020B0604020202020204" pitchFamily="34" charset="0"/>
              </a:rPr>
              <a:t>Når du kopierer indhold fra en gamle præsentationer, skal det formateres rigtigt. Højreklik i den nye præsentation og vælg </a:t>
            </a:r>
            <a:r>
              <a:rPr lang="da-DK" altLang="da-DK" sz="1000" b="1" noProof="1">
                <a:cs typeface="Arial" panose="020B0604020202020204" pitchFamily="34" charset="0"/>
              </a:rPr>
              <a:t>Brug destinationstema (D)</a:t>
            </a:r>
            <a:r>
              <a:rPr lang="da-DK" altLang="da-DK" sz="1000"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38" y="1582938"/>
            <a:ext cx="2778125" cy="4201150"/>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ikoner eller illustrationer</a:t>
            </a:r>
            <a:br>
              <a:rPr lang="da-DK" sz="1050" b="1" noProof="1">
                <a:cs typeface="Arial" panose="020B0604020202020204" pitchFamily="34" charset="0"/>
              </a:rPr>
            </a:br>
            <a:r>
              <a:rPr lang="da-DK" sz="1050" b="0" noProof="1">
                <a:cs typeface="Arial" panose="020B0604020202020204" pitchFamily="34" charset="0"/>
              </a:rPr>
              <a:t>Vælg den boks på slidet, hvor du ønsker at sætte et element ind. </a:t>
            </a:r>
            <a:r>
              <a:rPr lang="da-DK" sz="1000" noProof="1">
                <a:cs typeface="Arial" panose="020B0604020202020204" pitchFamily="34" charset="0"/>
              </a:rPr>
              <a:t>Klik på </a:t>
            </a:r>
            <a:r>
              <a:rPr lang="da-DK" sz="1000" b="1" noProof="1">
                <a:cs typeface="Arial" panose="020B0604020202020204" pitchFamily="34" charset="0"/>
              </a:rPr>
              <a:t>Slideelementer </a:t>
            </a:r>
            <a:r>
              <a:rPr lang="da-DK" sz="1000" noProof="1">
                <a:cs typeface="Arial" panose="020B0604020202020204" pitchFamily="34" charset="0"/>
              </a:rPr>
              <a:t>i højre side af skærmen og vælg det element, som du ønsker at indsætte.</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00" noProof="1">
                <a:cs typeface="Arial" panose="020B0604020202020204" pitchFamily="34" charset="0"/>
              </a:rPr>
              <a:t>Det er muligt at skalere og flytte rundt på ikoner og illustrationer, så det passer til din præsentation.</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50" b="1" noProof="1">
                <a:cs typeface="Arial" panose="020B0604020202020204" pitchFamily="34" charset="0"/>
              </a:rPr>
              <a:t>Juster sidenummerering, </a:t>
            </a:r>
            <a:br>
              <a:rPr lang="da-DK" sz="1050" b="1" noProof="1">
                <a:cs typeface="Arial" panose="020B0604020202020204" pitchFamily="34" charset="0"/>
              </a:rPr>
            </a:br>
            <a:r>
              <a:rPr lang="da-DK" sz="1050" b="1" noProof="1">
                <a:cs typeface="Arial" panose="020B0604020202020204" pitchFamily="34" charset="0"/>
              </a:rPr>
              <a:t>dato og sidefod</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Indsæt.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a:t>
            </a:r>
            <a:r>
              <a:rPr lang="da-DK" altLang="da-DK" sz="1000" b="1" noProof="1">
                <a:cs typeface="Arial" panose="020B0604020202020204" pitchFamily="34" charset="0"/>
              </a:rPr>
              <a:t>Sidehoved og Sidefod.</a:t>
            </a:r>
            <a:br>
              <a:rPr lang="da-DK" altLang="da-DK" sz="1000" b="1"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Anvend på alle </a:t>
            </a:r>
            <a:r>
              <a:rPr lang="da-DK" altLang="da-DK" sz="1000" noProof="1">
                <a:cs typeface="Arial" panose="020B0604020202020204" pitchFamily="34" charset="0"/>
              </a:rPr>
              <a:t>eller </a:t>
            </a:r>
            <a:r>
              <a:rPr lang="da-DK" altLang="da-DK" sz="1000" b="1" noProof="1">
                <a:cs typeface="Arial" panose="020B0604020202020204" pitchFamily="34" charset="0"/>
              </a:rPr>
              <a:t>Anvend,</a:t>
            </a:r>
            <a:r>
              <a:rPr lang="da-DK" altLang="da-DK" sz="1000" noProof="1">
                <a:cs typeface="Arial" panose="020B0604020202020204" pitchFamily="34" charset="0"/>
              </a:rPr>
              <a:t> hvis det kun skal være på et enkelt slide.</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Hjælpelinjer</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Vis </a:t>
            </a:r>
            <a:r>
              <a:rPr lang="da-DK" altLang="da-DK" sz="1000" noProof="1">
                <a:cs typeface="Arial" panose="020B0604020202020204" pitchFamily="34" charset="0"/>
              </a:rPr>
              <a:t>og sæt hak ved </a:t>
            </a:r>
            <a:r>
              <a:rPr lang="da-DK" altLang="da-DK" sz="1000" b="1" noProof="1">
                <a:cs typeface="Arial" panose="020B0604020202020204" pitchFamily="34" charset="0"/>
              </a:rPr>
              <a:t>Hjælpelinjer</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00" b="1" noProof="1">
                <a:cs typeface="Arial" panose="020B0604020202020204" pitchFamily="34" charset="0"/>
              </a:rPr>
              <a:t>Se vejledningen ‘PowerPoint i Børne- og Undervisningsministeriet’ kanalen.uvm.dk/skabeloner</a:t>
            </a:r>
            <a:r>
              <a:rPr lang="da-DK" sz="1000" b="1" noProof="1">
                <a:solidFill>
                  <a:srgbClr val="FF0000"/>
                </a:solidFill>
                <a:cs typeface="Arial" panose="020B0604020202020204" pitchFamily="34" charset="0"/>
              </a:rPr>
              <a:t> </a:t>
            </a:r>
            <a:endParaRPr lang="da-DK" sz="1000"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75"/>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3"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25"/>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2988"/>
            <a:ext cx="1089602" cy="655185"/>
          </a:xfrm>
          <a:prstGeom prst="rect">
            <a:avLst/>
          </a:prstGeom>
        </p:spPr>
      </p:pic>
    </p:spTree>
    <p:extLst>
      <p:ext uri="{BB962C8B-B14F-4D97-AF65-F5344CB8AC3E}">
        <p14:creationId xmlns:p14="http://schemas.microsoft.com/office/powerpoint/2010/main" val="78472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B6A0B762-411B-463F-8044-3EC853BA9D4E}" type="datetime2">
              <a:rPr lang="da-DK" smtClean="0"/>
              <a:t>29. april 2021</a:t>
            </a:fld>
            <a:endParaRPr lang="da-DK" dirty="0"/>
          </a:p>
        </p:txBody>
      </p:sp>
      <p:sp>
        <p:nvSpPr>
          <p:cNvPr id="9" name="Text Placeholder 7">
            <a:extLst>
              <a:ext uri="{FF2B5EF4-FFF2-40B4-BE49-F238E27FC236}">
                <a16:creationId xmlns:a16="http://schemas.microsoft.com/office/drawing/2014/main" id="{3BDE8350-EECC-41FB-B1DE-99531AC459FD}"/>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681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hvidt logo)">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EB1C99B6-00EF-4BD5-B493-72A7DEB50D7A}" type="datetime2">
              <a:rPr lang="da-DK" smtClean="0"/>
              <a:t>29. april 2021</a:t>
            </a:fld>
            <a:endParaRPr lang="da-DK" dirty="0"/>
          </a:p>
        </p:txBody>
      </p:sp>
      <p:sp>
        <p:nvSpPr>
          <p:cNvPr id="12" name="Text Placeholder 7">
            <a:extLst>
              <a:ext uri="{FF2B5EF4-FFF2-40B4-BE49-F238E27FC236}">
                <a16:creationId xmlns:a16="http://schemas.microsoft.com/office/drawing/2014/main" id="{ED32680B-F3FB-49DB-96A2-CB46341C5070}"/>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4401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7" name="Rectangle 6">
            <a:extLst>
              <a:ext uri="{FF2B5EF4-FFF2-40B4-BE49-F238E27FC236}">
                <a16:creationId xmlns:a16="http://schemas.microsoft.com/office/drawing/2014/main" id="{CAFB3418-DE63-4E57-97F5-08DB0EAAB189}"/>
              </a:ext>
            </a:extLst>
          </p:cNvPr>
          <p:cNvSpPr/>
          <p:nvPr userDrawn="1"/>
        </p:nvSpPr>
        <p:spPr>
          <a:xfrm>
            <a:off x="2421999" y="5541226"/>
            <a:ext cx="489012" cy="72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6F6C18F3-B880-4457-93A1-9FFDAF00E0B5}" type="datetime2">
              <a:rPr lang="da-DK" smtClean="0"/>
              <a:t>29. april 2021</a:t>
            </a:fld>
            <a:endParaRPr lang="da-DK" dirty="0"/>
          </a:p>
        </p:txBody>
      </p:sp>
    </p:spTree>
    <p:extLst>
      <p:ext uri="{BB962C8B-B14F-4D97-AF65-F5344CB8AC3E}">
        <p14:creationId xmlns:p14="http://schemas.microsoft.com/office/powerpoint/2010/main" val="34224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g indho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8"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00"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2F99ED2E-F062-43E5-AE1F-08CF74170B0C}" type="datetime2">
              <a:rPr lang="da-DK" smtClean="0"/>
              <a:t>29. april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13"/>
            <a:ext cx="8332788" cy="173037"/>
          </a:xfrm>
        </p:spPr>
        <p:txBody>
          <a:bodyPr/>
          <a:lstStyle>
            <a:lvl1pPr marL="0" indent="0">
              <a:buNone/>
              <a:defRPr sz="1000"/>
            </a:lvl1pPr>
          </a:lstStyle>
          <a:p>
            <a:pPr lvl="0"/>
            <a:r>
              <a:rPr lang="da-DK" noProof="0"/>
              <a:t>Tilføj anmærkningstekst</a:t>
            </a:r>
          </a:p>
        </p:txBody>
      </p:sp>
      <p:pic>
        <p:nvPicPr>
          <p:cNvPr id="12" name="Logo">
            <a:extLst>
              <a:ext uri="{FF2B5EF4-FFF2-40B4-BE49-F238E27FC236}">
                <a16:creationId xmlns:a16="http://schemas.microsoft.com/office/drawing/2014/main" id="{FECC506D-1CDC-4383-9906-AE73BF191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269008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66"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8CE1EE5F-543F-41CF-832B-13034BBB5ED1}" type="datetime2">
              <a:rPr lang="da-DK" smtClean="0"/>
              <a:t>29. april 2021</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3184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E8783176-E4E5-4131-813D-B093C3C9BD23}" type="datetime2">
              <a:rPr lang="da-DK" smtClean="0"/>
              <a:t>29. april 2021</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8DF4A2EE-9AF3-411C-B78C-5A1C5229E67A}"/>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0372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hvidt logo)">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EC1B531E-3890-47C1-ABE6-109ACD4CDDAB}" type="datetime2">
              <a:rPr lang="da-DK" smtClean="0"/>
              <a:t>29. april 2021</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Text Placeholder 7">
            <a:extLst>
              <a:ext uri="{FF2B5EF4-FFF2-40B4-BE49-F238E27FC236}">
                <a16:creationId xmlns:a16="http://schemas.microsoft.com/office/drawing/2014/main" id="{4D6FE7CF-D751-4088-9E86-16AAD29BD39F}"/>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884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33" Type="http://schemas.openxmlformats.org/officeDocument/2006/relationships/tags" Target="../tags/tag1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32" Type="http://schemas.openxmlformats.org/officeDocument/2006/relationships/tags" Target="../tags/tag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28"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tags" Target="../tags/tag5.xml"/><Relationship Id="rId30" Type="http://schemas.openxmlformats.org/officeDocument/2006/relationships/tags" Target="../tags/tag8.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800">
                <a:solidFill>
                  <a:schemeClr val="tx1"/>
                </a:solidFill>
              </a:defRPr>
            </a:lvl1pPr>
          </a:lstStyle>
          <a:p>
            <a:fld id="{5D5DF24D-118F-4DCE-8BF9-83857A33C205}" type="datetime2">
              <a:rPr lang="da-DK" smtClean="0"/>
              <a:t>29. april 2021</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800">
                <a:solidFill>
                  <a:schemeClr val="tx1"/>
                </a:solidFill>
              </a:defRPr>
            </a:lvl1pPr>
          </a:lstStyle>
          <a:p>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800">
                <a:solidFill>
                  <a:schemeClr val="tx1"/>
                </a:solidFill>
              </a:defRPr>
            </a:lvl1pPr>
          </a:lstStyle>
          <a:p>
            <a:pPr algn="l"/>
            <a:fld id="{24C8C45C-947F-4981-8B3F-4F32E973C901}" type="slidenum">
              <a:rPr lang="da-DK" smtClean="0"/>
              <a:pPr algn="l"/>
              <a:t>‹nr.›</a:t>
            </a:fld>
            <a:endParaRPr lang="da-DK" dirty="0"/>
          </a:p>
        </p:txBody>
      </p:sp>
      <p:pic>
        <p:nvPicPr>
          <p:cNvPr id="8" name="Logo">
            <a:extLst>
              <a:ext uri="{FF2B5EF4-FFF2-40B4-BE49-F238E27FC236}">
                <a16:creationId xmlns:a16="http://schemas.microsoft.com/office/drawing/2014/main" id="{F4D82CF5-59D9-4856-8A5E-FBFAAFBD31C9}"/>
              </a:ext>
            </a:extLst>
          </p:cNvPr>
          <p:cNvPicPr>
            <a:picLocks noChangeAspect="1"/>
          </p:cNvPicPr>
          <p:nvPr userDrawn="1"/>
        </p:nvPicPr>
        <p:blipFill>
          <a:blip r:embed="rId35"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00"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3"/>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4"/>
            </p:custDataLst>
          </p:nvPr>
        </p:nvSpPr>
        <p:spPr>
          <a:xfrm>
            <a:off x="1072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5"/>
            </p:custDataLst>
          </p:nvPr>
        </p:nvSpPr>
        <p:spPr>
          <a:xfrm>
            <a:off x="146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26"/>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27"/>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28"/>
            </p:custDataLst>
          </p:nvPr>
        </p:nvSpPr>
        <p:spPr>
          <a:xfrm>
            <a:off x="424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29"/>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0"/>
            </p:custDataLst>
          </p:nvPr>
        </p:nvSpPr>
        <p:spPr>
          <a:xfrm>
            <a:off x="609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1"/>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2"/>
            </p:custDataLst>
          </p:nvPr>
        </p:nvSpPr>
        <p:spPr>
          <a:xfrm>
            <a:off x="794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3"/>
            </p:custDataLst>
          </p:nvPr>
        </p:nvSpPr>
        <p:spPr>
          <a:xfrm>
            <a:off x="887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4"/>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30" r:id="rId3"/>
    <p:sldLayoutId id="2147483743" r:id="rId4"/>
    <p:sldLayoutId id="2147483649" r:id="rId5"/>
    <p:sldLayoutId id="2147483735" r:id="rId6"/>
    <p:sldLayoutId id="2147483732" r:id="rId7"/>
    <p:sldLayoutId id="2147483658" r:id="rId8"/>
    <p:sldLayoutId id="2147483744" r:id="rId9"/>
    <p:sldLayoutId id="2147483740" r:id="rId10"/>
    <p:sldLayoutId id="2147483721" r:id="rId11"/>
    <p:sldLayoutId id="2147483652" r:id="rId12"/>
    <p:sldLayoutId id="2147483734" r:id="rId13"/>
    <p:sldLayoutId id="2147483733" r:id="rId14"/>
    <p:sldLayoutId id="2147483742" r:id="rId15"/>
    <p:sldLayoutId id="2147483737" r:id="rId16"/>
    <p:sldLayoutId id="2147483736" r:id="rId17"/>
    <p:sldLayoutId id="2147483738" r:id="rId18"/>
    <p:sldLayoutId id="2147483654" r:id="rId19"/>
    <p:sldLayoutId id="2147483655" r:id="rId20"/>
    <p:sldLayoutId id="2147483741" r:id="rId21"/>
  </p:sldLayoutIdLst>
  <p:hf hdr="0" ft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7339" userDrawn="1">
          <p15:clr>
            <a:srgbClr val="F26B43"/>
          </p15:clr>
        </p15:guide>
        <p15:guide id="3" orient="horz" pos="340" userDrawn="1">
          <p15:clr>
            <a:srgbClr val="F26B43"/>
          </p15:clr>
        </p15:guide>
        <p15:guide id="4" orient="horz" pos="3979" userDrawn="1">
          <p15:clr>
            <a:srgbClr val="F26B43"/>
          </p15:clr>
        </p15:guide>
        <p15:guide id="5" pos="923" userDrawn="1">
          <p15:clr>
            <a:srgbClr val="F26B43"/>
          </p15:clr>
        </p15:guide>
        <p15:guide id="6" pos="6756" userDrawn="1">
          <p15:clr>
            <a:srgbClr val="F26B43"/>
          </p15:clr>
        </p15:guide>
        <p15:guide id="7" pos="1506" userDrawn="1">
          <p15:clr>
            <a:srgbClr val="F26B43"/>
          </p15:clr>
        </p15:guide>
        <p15:guide id="8" pos="2090" userDrawn="1">
          <p15:clr>
            <a:srgbClr val="F26B43"/>
          </p15:clr>
        </p15:guide>
        <p15:guide id="9" pos="2673" userDrawn="1">
          <p15:clr>
            <a:srgbClr val="F26B43"/>
          </p15:clr>
        </p15:guide>
        <p15:guide id="10" pos="3256" userDrawn="1">
          <p15:clr>
            <a:srgbClr val="F26B43"/>
          </p15:clr>
        </p15:guide>
        <p15:guide id="11" pos="3840" userDrawn="1">
          <p15:clr>
            <a:srgbClr val="F26B43"/>
          </p15:clr>
        </p15:guide>
        <p15:guide id="12" pos="4423" userDrawn="1">
          <p15:clr>
            <a:srgbClr val="F26B43"/>
          </p15:clr>
        </p15:guide>
        <p15:guide id="13" pos="5006" userDrawn="1">
          <p15:clr>
            <a:srgbClr val="F26B43"/>
          </p15:clr>
        </p15:guide>
        <p15:guide id="14" pos="5589" userDrawn="1">
          <p15:clr>
            <a:srgbClr val="F26B43"/>
          </p15:clr>
        </p15:guide>
        <p15:guide id="15" pos="617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uddannelsesstatistik.dk/Documents/Video/elevfrav%C3%A6r2.mp4" TargetMode="External"/><Relationship Id="rId2" Type="http://schemas.openxmlformats.org/officeDocument/2006/relationships/hyperlink" Target="https://uddannelsesstatistik.dk/Documents/Video/elevfrav%C3%A6r1.mp4"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uddannelsesstatistik.dk/Documents/Video/trivsel1.mp4" TargetMode="Externa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hyperlink" Target="https://uddannelsesstatistik.dk/Documents/Video/trivsel2.mp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uddannelsesstatistik.dk/Documents/Video/trivsel2.mp4" TargetMode="External"/><Relationship Id="rId2" Type="http://schemas.openxmlformats.org/officeDocument/2006/relationships/hyperlink" Target="https://uddannelsesstatistik.dk/Documents/Video/trivsel1.mp4"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hyperlink" Target="https://uddannelsesstatistik.dk/_layouts/15/News/NewsSubscribe.aspx" TargetMode="External"/><Relationship Id="rId4" Type="http://schemas.openxmlformats.org/officeDocument/2006/relationships/hyperlink" Target="mailto:uddannelsesstatistik@stil.dk"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uddannelsesstatistik.dk/pages/Vejledning.aspx"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s://uddannelsesstatistik.dk/Documents/Video/elevtal.mp4"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uddannelsesstatistik.dk/Documents/Video/elevtal.mp4"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uddannelsesstatistik.dk/Documents/Video/elevfrav%C3%A6r1.mp4" TargetMode="Externa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hyperlink" Target="https://uddannelsesstatistik.dk/Documents/Video/elevfrav%C3%A6r2.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er Uddannelsesstatistik.dk?</a:t>
            </a:r>
            <a:endParaRPr lang="da-DK" dirty="0"/>
          </a:p>
        </p:txBody>
      </p:sp>
      <p:sp>
        <p:nvSpPr>
          <p:cNvPr id="3" name="Pladsholder til indhold 2"/>
          <p:cNvSpPr>
            <a:spLocks noGrp="1"/>
          </p:cNvSpPr>
          <p:nvPr>
            <p:ph sz="half" idx="1"/>
          </p:nvPr>
        </p:nvSpPr>
        <p:spPr>
          <a:xfrm>
            <a:off x="539749" y="1054443"/>
            <a:ext cx="10491131" cy="1231589"/>
          </a:xfrm>
        </p:spPr>
        <p:txBody>
          <a:bodyPr/>
          <a:lstStyle/>
          <a:p>
            <a:r>
              <a:rPr lang="da-DK" dirty="0" err="1" smtClean="0"/>
              <a:t>BUVMs</a:t>
            </a:r>
            <a:r>
              <a:rPr lang="da-DK" dirty="0" smtClean="0"/>
              <a:t> </a:t>
            </a:r>
            <a:r>
              <a:rPr lang="da-DK" dirty="0" smtClean="0"/>
              <a:t>datavarehus</a:t>
            </a:r>
          </a:p>
          <a:p>
            <a:r>
              <a:rPr lang="da-DK" dirty="0"/>
              <a:t>U</a:t>
            </a:r>
            <a:r>
              <a:rPr lang="da-DK" dirty="0" smtClean="0"/>
              <a:t>dstillingsplatform </a:t>
            </a:r>
            <a:r>
              <a:rPr lang="da-DK" dirty="0" smtClean="0"/>
              <a:t>for data på børne- og undervisningsområdet</a:t>
            </a:r>
          </a:p>
          <a:p>
            <a:r>
              <a:rPr lang="da-DK" dirty="0"/>
              <a:t>6</a:t>
            </a:r>
            <a:r>
              <a:rPr lang="da-DK" dirty="0" smtClean="0"/>
              <a:t> </a:t>
            </a:r>
            <a:r>
              <a:rPr lang="da-DK" dirty="0" smtClean="0"/>
              <a:t>overordnede dataområder</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a:t>
            </a:fld>
            <a:endParaRPr lang="da-DK" dirty="0"/>
          </a:p>
        </p:txBody>
      </p:sp>
      <p:pic>
        <p:nvPicPr>
          <p:cNvPr id="7" name="Billede 6"/>
          <p:cNvPicPr>
            <a:picLocks noChangeAspect="1"/>
          </p:cNvPicPr>
          <p:nvPr/>
        </p:nvPicPr>
        <p:blipFill rotWithShape="1">
          <a:blip r:embed="rId3"/>
          <a:srcRect b="14421"/>
          <a:stretch/>
        </p:blipFill>
        <p:spPr>
          <a:xfrm>
            <a:off x="1161120" y="2360174"/>
            <a:ext cx="9869761" cy="4078561"/>
          </a:xfrm>
          <a:prstGeom prst="rect">
            <a:avLst/>
          </a:prstGeom>
        </p:spPr>
      </p:pic>
    </p:spTree>
    <p:extLst>
      <p:ext uri="{BB962C8B-B14F-4D97-AF65-F5344CB8AC3E}">
        <p14:creationId xmlns:p14="http://schemas.microsoft.com/office/powerpoint/2010/main" val="3360988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4400" dirty="0" smtClean="0"/>
              <a:t>Opgaver i elevfraværsudtræk</a:t>
            </a:r>
            <a:endParaRPr lang="da-DK" sz="4400" dirty="0"/>
          </a:p>
        </p:txBody>
      </p:sp>
      <p:sp>
        <p:nvSpPr>
          <p:cNvPr id="3" name="Pladsholder til indhold 2"/>
          <p:cNvSpPr>
            <a:spLocks noGrp="1"/>
          </p:cNvSpPr>
          <p:nvPr>
            <p:ph sz="half" idx="1"/>
          </p:nvPr>
        </p:nvSpPr>
        <p:spPr>
          <a:xfrm>
            <a:off x="540000" y="1474639"/>
            <a:ext cx="11062971" cy="4798569"/>
          </a:xfrm>
        </p:spPr>
        <p:txBody>
          <a:bodyPr/>
          <a:lstStyle/>
          <a:p>
            <a:r>
              <a:rPr lang="da-DK" sz="2800" dirty="0" smtClean="0"/>
              <a:t>Opgave </a:t>
            </a:r>
            <a:r>
              <a:rPr lang="da-DK" sz="2800" dirty="0" smtClean="0"/>
              <a:t>1 / </a:t>
            </a:r>
            <a:r>
              <a:rPr lang="da-DK" sz="2800" dirty="0" smtClean="0">
                <a:hlinkClick r:id="rId2"/>
              </a:rPr>
              <a:t>video 1</a:t>
            </a:r>
            <a:endParaRPr lang="da-DK" sz="2800" dirty="0"/>
          </a:p>
          <a:p>
            <a:r>
              <a:rPr lang="da-DK" sz="2800" dirty="0" smtClean="0"/>
              <a:t>Hvor </a:t>
            </a:r>
            <a:r>
              <a:rPr lang="da-DK" sz="2800" u="sng" dirty="0" smtClean="0"/>
              <a:t>mange procent</a:t>
            </a:r>
            <a:r>
              <a:rPr lang="da-DK" sz="2800" dirty="0" smtClean="0"/>
              <a:t> </a:t>
            </a:r>
            <a:r>
              <a:rPr lang="da-DK" sz="2800" u="sng" dirty="0" smtClean="0"/>
              <a:t>fravær</a:t>
            </a:r>
            <a:r>
              <a:rPr lang="da-DK" sz="2800" dirty="0" smtClean="0"/>
              <a:t> havde udskolingen på Sdr. Bjert Centralskole (Kolding Kommune) i skoleåret 2010/2011 i gennemsnit?</a:t>
            </a:r>
          </a:p>
          <a:p>
            <a:endParaRPr lang="da-DK" sz="2800" dirty="0"/>
          </a:p>
          <a:p>
            <a:r>
              <a:rPr lang="da-DK" sz="2800" dirty="0" smtClean="0"/>
              <a:t>Opgave </a:t>
            </a:r>
            <a:r>
              <a:rPr lang="da-DK" sz="2800" dirty="0" smtClean="0"/>
              <a:t>2 / </a:t>
            </a:r>
            <a:r>
              <a:rPr lang="da-DK" sz="2800" dirty="0" smtClean="0">
                <a:hlinkClick r:id="rId3"/>
              </a:rPr>
              <a:t>video 2</a:t>
            </a:r>
            <a:endParaRPr lang="da-DK" sz="2800" dirty="0" smtClean="0"/>
          </a:p>
          <a:p>
            <a:r>
              <a:rPr lang="da-DK" sz="2800" dirty="0" smtClean="0"/>
              <a:t>Hvor </a:t>
            </a:r>
            <a:r>
              <a:rPr lang="da-DK" sz="2800" u="sng" dirty="0" smtClean="0"/>
              <a:t>stor en andel af pigerne</a:t>
            </a:r>
            <a:r>
              <a:rPr lang="da-DK" sz="2800" dirty="0" smtClean="0"/>
              <a:t> på </a:t>
            </a:r>
            <a:r>
              <a:rPr lang="da-DK" sz="2800" u="sng" dirty="0" smtClean="0"/>
              <a:t>hver af de tre skoletrin</a:t>
            </a:r>
            <a:r>
              <a:rPr lang="da-DK" sz="2800" dirty="0" smtClean="0"/>
              <a:t> på Frejlev Skole (Aalborg Kommune) havde </a:t>
            </a:r>
            <a:r>
              <a:rPr lang="da-DK" sz="2800" u="sng" dirty="0" smtClean="0"/>
              <a:t>0% fravær</a:t>
            </a:r>
            <a:r>
              <a:rPr lang="da-DK" sz="2800" dirty="0" smtClean="0"/>
              <a:t> i skoleåret 2015/2016?</a:t>
            </a:r>
            <a:endParaRPr lang="da-DK" sz="2800"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10</a:t>
            </a:fld>
            <a:endParaRPr lang="da-DK" dirty="0"/>
          </a:p>
        </p:txBody>
      </p:sp>
    </p:spTree>
    <p:extLst>
      <p:ext uri="{BB962C8B-B14F-4D97-AF65-F5344CB8AC3E}">
        <p14:creationId xmlns:p14="http://schemas.microsoft.com/office/powerpoint/2010/main" val="3401465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4400" dirty="0" smtClean="0"/>
              <a:t>Opgaver i </a:t>
            </a:r>
            <a:r>
              <a:rPr lang="da-DK" sz="4400" dirty="0"/>
              <a:t>elevfraværsudtræk</a:t>
            </a:r>
          </a:p>
        </p:txBody>
      </p:sp>
      <p:sp>
        <p:nvSpPr>
          <p:cNvPr id="3" name="Pladsholder til indhold 2"/>
          <p:cNvSpPr>
            <a:spLocks noGrp="1"/>
          </p:cNvSpPr>
          <p:nvPr>
            <p:ph sz="half" idx="1"/>
          </p:nvPr>
        </p:nvSpPr>
        <p:spPr>
          <a:xfrm>
            <a:off x="540000" y="1474639"/>
            <a:ext cx="11062971" cy="4798569"/>
          </a:xfrm>
        </p:spPr>
        <p:txBody>
          <a:bodyPr/>
          <a:lstStyle/>
          <a:p>
            <a:r>
              <a:rPr lang="da-DK" sz="2800" dirty="0" smtClean="0"/>
              <a:t>Opgave 1</a:t>
            </a:r>
            <a:endParaRPr lang="da-DK" sz="2800" dirty="0"/>
          </a:p>
          <a:p>
            <a:r>
              <a:rPr lang="da-DK" sz="2800" dirty="0" smtClean="0"/>
              <a:t>Hvor </a:t>
            </a:r>
            <a:r>
              <a:rPr lang="da-DK" sz="2800" u="sng" dirty="0" smtClean="0"/>
              <a:t>mange procent</a:t>
            </a:r>
            <a:r>
              <a:rPr lang="da-DK" sz="2800" dirty="0" smtClean="0"/>
              <a:t> </a:t>
            </a:r>
            <a:r>
              <a:rPr lang="da-DK" sz="2800" u="sng" dirty="0" smtClean="0"/>
              <a:t>fravær</a:t>
            </a:r>
            <a:r>
              <a:rPr lang="da-DK" sz="2800" dirty="0" smtClean="0"/>
              <a:t> havde udskolingen på Sdr. Bjert Centralskole (Kolding Kommune) i skoleåret 2010/2011 i gennemsnit?</a:t>
            </a:r>
          </a:p>
          <a:p>
            <a:endParaRPr lang="da-DK" sz="2800" dirty="0"/>
          </a:p>
          <a:p>
            <a:r>
              <a:rPr lang="da-DK" sz="2800" dirty="0" smtClean="0">
                <a:solidFill>
                  <a:schemeClr val="tx1">
                    <a:lumMod val="25000"/>
                    <a:lumOff val="75000"/>
                  </a:schemeClr>
                </a:solidFill>
              </a:rPr>
              <a:t>Opgave 2</a:t>
            </a:r>
          </a:p>
          <a:p>
            <a:r>
              <a:rPr lang="da-DK" sz="2800" dirty="0" smtClean="0">
                <a:solidFill>
                  <a:schemeClr val="tx1">
                    <a:lumMod val="25000"/>
                    <a:lumOff val="75000"/>
                  </a:schemeClr>
                </a:solidFill>
              </a:rPr>
              <a:t>Hvor </a:t>
            </a:r>
            <a:r>
              <a:rPr lang="da-DK" sz="2800" u="sng" dirty="0" smtClean="0">
                <a:solidFill>
                  <a:schemeClr val="tx1">
                    <a:lumMod val="25000"/>
                    <a:lumOff val="75000"/>
                  </a:schemeClr>
                </a:solidFill>
              </a:rPr>
              <a:t>stor en andel af pigerne</a:t>
            </a:r>
            <a:r>
              <a:rPr lang="da-DK" sz="2800" dirty="0" smtClean="0">
                <a:solidFill>
                  <a:schemeClr val="tx1">
                    <a:lumMod val="25000"/>
                    <a:lumOff val="75000"/>
                  </a:schemeClr>
                </a:solidFill>
              </a:rPr>
              <a:t> på </a:t>
            </a:r>
            <a:r>
              <a:rPr lang="da-DK" sz="2800" u="sng" dirty="0" smtClean="0">
                <a:solidFill>
                  <a:schemeClr val="tx1">
                    <a:lumMod val="25000"/>
                    <a:lumOff val="75000"/>
                  </a:schemeClr>
                </a:solidFill>
              </a:rPr>
              <a:t>hver af de tre skoletrin</a:t>
            </a:r>
            <a:r>
              <a:rPr lang="da-DK" sz="2800" dirty="0" smtClean="0">
                <a:solidFill>
                  <a:schemeClr val="tx1">
                    <a:lumMod val="25000"/>
                    <a:lumOff val="75000"/>
                  </a:schemeClr>
                </a:solidFill>
              </a:rPr>
              <a:t> på Frejlev Skole (Aalborg Kommune) havde </a:t>
            </a:r>
            <a:r>
              <a:rPr lang="da-DK" sz="2800" u="sng" dirty="0" smtClean="0">
                <a:solidFill>
                  <a:schemeClr val="tx1">
                    <a:lumMod val="25000"/>
                    <a:lumOff val="75000"/>
                  </a:schemeClr>
                </a:solidFill>
              </a:rPr>
              <a:t>0% fravær</a:t>
            </a:r>
            <a:r>
              <a:rPr lang="da-DK" sz="2800" dirty="0" smtClean="0">
                <a:solidFill>
                  <a:schemeClr val="tx1">
                    <a:lumMod val="25000"/>
                    <a:lumOff val="75000"/>
                  </a:schemeClr>
                </a:solidFill>
              </a:rPr>
              <a:t> i skoleåret 2015/2016?</a:t>
            </a:r>
            <a:endParaRPr lang="da-DK" sz="2800" dirty="0">
              <a:solidFill>
                <a:schemeClr val="tx1">
                  <a:lumMod val="25000"/>
                  <a:lumOff val="75000"/>
                </a:schemeClr>
              </a:solidFill>
            </a:endParaRPr>
          </a:p>
        </p:txBody>
      </p:sp>
      <p:sp>
        <p:nvSpPr>
          <p:cNvPr id="6" name="Pladsholder til slidenummer 5"/>
          <p:cNvSpPr>
            <a:spLocks noGrp="1"/>
          </p:cNvSpPr>
          <p:nvPr>
            <p:ph type="sldNum" sz="quarter" idx="12"/>
          </p:nvPr>
        </p:nvSpPr>
        <p:spPr/>
        <p:txBody>
          <a:bodyPr/>
          <a:lstStyle/>
          <a:p>
            <a:fld id="{24C8C45C-947F-4981-8B3F-4F32E973C901}" type="slidenum">
              <a:rPr lang="da-DK" smtClean="0"/>
              <a:pPr/>
              <a:t>11</a:t>
            </a:fld>
            <a:endParaRPr lang="da-DK" dirty="0"/>
          </a:p>
        </p:txBody>
      </p:sp>
    </p:spTree>
    <p:extLst>
      <p:ext uri="{BB962C8B-B14F-4D97-AF65-F5344CB8AC3E}">
        <p14:creationId xmlns:p14="http://schemas.microsoft.com/office/powerpoint/2010/main" val="1435688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Løsning opgave 1 – den dårlige</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12</a:t>
            </a:fld>
            <a:endParaRPr lang="da-DK" dirty="0"/>
          </a:p>
        </p:txBody>
      </p:sp>
      <p:pic>
        <p:nvPicPr>
          <p:cNvPr id="8" name="Billede 7"/>
          <p:cNvPicPr>
            <a:picLocks noChangeAspect="1"/>
          </p:cNvPicPr>
          <p:nvPr/>
        </p:nvPicPr>
        <p:blipFill>
          <a:blip r:embed="rId3"/>
          <a:stretch>
            <a:fillRect/>
          </a:stretch>
        </p:blipFill>
        <p:spPr>
          <a:xfrm>
            <a:off x="678600" y="1474639"/>
            <a:ext cx="10687605" cy="4819787"/>
          </a:xfrm>
          <a:prstGeom prst="rect">
            <a:avLst/>
          </a:prstGeom>
        </p:spPr>
      </p:pic>
    </p:spTree>
    <p:extLst>
      <p:ext uri="{BB962C8B-B14F-4D97-AF65-F5344CB8AC3E}">
        <p14:creationId xmlns:p14="http://schemas.microsoft.com/office/powerpoint/2010/main" val="445042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Løsning opgave 1– den middelgode</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13</a:t>
            </a:fld>
            <a:endParaRPr lang="da-DK" dirty="0"/>
          </a:p>
        </p:txBody>
      </p:sp>
      <p:pic>
        <p:nvPicPr>
          <p:cNvPr id="4" name="Billede 3"/>
          <p:cNvPicPr>
            <a:picLocks noChangeAspect="1"/>
          </p:cNvPicPr>
          <p:nvPr/>
        </p:nvPicPr>
        <p:blipFill>
          <a:blip r:embed="rId3"/>
          <a:stretch>
            <a:fillRect/>
          </a:stretch>
        </p:blipFill>
        <p:spPr>
          <a:xfrm>
            <a:off x="892028" y="1474640"/>
            <a:ext cx="10208364" cy="4619643"/>
          </a:xfrm>
          <a:prstGeom prst="rect">
            <a:avLst/>
          </a:prstGeom>
        </p:spPr>
      </p:pic>
    </p:spTree>
    <p:extLst>
      <p:ext uri="{BB962C8B-B14F-4D97-AF65-F5344CB8AC3E}">
        <p14:creationId xmlns:p14="http://schemas.microsoft.com/office/powerpoint/2010/main" val="379626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a:stretch>
            <a:fillRect/>
          </a:stretch>
        </p:blipFill>
        <p:spPr>
          <a:xfrm>
            <a:off x="1072004" y="1275907"/>
            <a:ext cx="10102814" cy="4524812"/>
          </a:xfrm>
          <a:prstGeom prst="rect">
            <a:avLst/>
          </a:prstGeom>
        </p:spPr>
      </p:pic>
      <p:sp>
        <p:nvSpPr>
          <p:cNvPr id="2" name="Titel 1"/>
          <p:cNvSpPr>
            <a:spLocks noGrp="1"/>
          </p:cNvSpPr>
          <p:nvPr>
            <p:ph type="title"/>
          </p:nvPr>
        </p:nvSpPr>
        <p:spPr/>
        <p:txBody>
          <a:bodyPr/>
          <a:lstStyle/>
          <a:p>
            <a:r>
              <a:rPr lang="da-DK" dirty="0" smtClean="0"/>
              <a:t>Løsning opgave 1– den gode</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14</a:t>
            </a:fld>
            <a:endParaRPr lang="da-DK" dirty="0"/>
          </a:p>
        </p:txBody>
      </p:sp>
      <p:sp>
        <p:nvSpPr>
          <p:cNvPr id="7" name="Ellipse 6"/>
          <p:cNvSpPr/>
          <p:nvPr/>
        </p:nvSpPr>
        <p:spPr>
          <a:xfrm>
            <a:off x="3364297" y="2878706"/>
            <a:ext cx="339738" cy="161295"/>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da-DK" sz="2000" noProof="0" dirty="0" err="1" smtClean="0"/>
          </a:p>
        </p:txBody>
      </p:sp>
    </p:spTree>
    <p:extLst>
      <p:ext uri="{BB962C8B-B14F-4D97-AF65-F5344CB8AC3E}">
        <p14:creationId xmlns:p14="http://schemas.microsoft.com/office/powerpoint/2010/main" val="3939236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4400" dirty="0" smtClean="0"/>
              <a:t>Opgaver i </a:t>
            </a:r>
            <a:r>
              <a:rPr lang="da-DK" sz="4400" dirty="0"/>
              <a:t>elevfraværsudtræk</a:t>
            </a:r>
          </a:p>
        </p:txBody>
      </p:sp>
      <p:sp>
        <p:nvSpPr>
          <p:cNvPr id="3" name="Pladsholder til indhold 2"/>
          <p:cNvSpPr>
            <a:spLocks noGrp="1"/>
          </p:cNvSpPr>
          <p:nvPr>
            <p:ph sz="half" idx="1"/>
          </p:nvPr>
        </p:nvSpPr>
        <p:spPr>
          <a:xfrm>
            <a:off x="540000" y="1474639"/>
            <a:ext cx="11062971" cy="4798569"/>
          </a:xfrm>
        </p:spPr>
        <p:txBody>
          <a:bodyPr/>
          <a:lstStyle/>
          <a:p>
            <a:r>
              <a:rPr lang="da-DK" sz="2800" dirty="0" smtClean="0">
                <a:solidFill>
                  <a:schemeClr val="tx1">
                    <a:lumMod val="25000"/>
                    <a:lumOff val="75000"/>
                  </a:schemeClr>
                </a:solidFill>
              </a:rPr>
              <a:t>Opgave 1</a:t>
            </a:r>
            <a:endParaRPr lang="da-DK" sz="2800" dirty="0">
              <a:solidFill>
                <a:schemeClr val="tx1">
                  <a:lumMod val="25000"/>
                  <a:lumOff val="75000"/>
                </a:schemeClr>
              </a:solidFill>
            </a:endParaRPr>
          </a:p>
          <a:p>
            <a:r>
              <a:rPr lang="da-DK" sz="2800" dirty="0" smtClean="0">
                <a:solidFill>
                  <a:schemeClr val="tx1">
                    <a:lumMod val="25000"/>
                    <a:lumOff val="75000"/>
                  </a:schemeClr>
                </a:solidFill>
              </a:rPr>
              <a:t>Hvor </a:t>
            </a:r>
            <a:r>
              <a:rPr lang="da-DK" sz="2800" u="sng" dirty="0" smtClean="0">
                <a:solidFill>
                  <a:schemeClr val="tx1">
                    <a:lumMod val="25000"/>
                    <a:lumOff val="75000"/>
                  </a:schemeClr>
                </a:solidFill>
              </a:rPr>
              <a:t>mange procent</a:t>
            </a:r>
            <a:r>
              <a:rPr lang="da-DK" sz="2800" dirty="0" smtClean="0">
                <a:solidFill>
                  <a:schemeClr val="tx1">
                    <a:lumMod val="25000"/>
                    <a:lumOff val="75000"/>
                  </a:schemeClr>
                </a:solidFill>
              </a:rPr>
              <a:t> </a:t>
            </a:r>
            <a:r>
              <a:rPr lang="da-DK" sz="2800" u="sng" dirty="0" smtClean="0">
                <a:solidFill>
                  <a:schemeClr val="tx1">
                    <a:lumMod val="25000"/>
                    <a:lumOff val="75000"/>
                  </a:schemeClr>
                </a:solidFill>
              </a:rPr>
              <a:t>fravær</a:t>
            </a:r>
            <a:r>
              <a:rPr lang="da-DK" sz="2800" dirty="0" smtClean="0">
                <a:solidFill>
                  <a:schemeClr val="tx1">
                    <a:lumMod val="25000"/>
                    <a:lumOff val="75000"/>
                  </a:schemeClr>
                </a:solidFill>
              </a:rPr>
              <a:t> havde udskolingen på Sdr. Bjert Centralskole (Kolding Kommune) i skoleåret 2010/2011 i gennemsnit?</a:t>
            </a:r>
          </a:p>
          <a:p>
            <a:endParaRPr lang="da-DK" sz="2800" dirty="0"/>
          </a:p>
          <a:p>
            <a:r>
              <a:rPr lang="da-DK" sz="2800" dirty="0" smtClean="0"/>
              <a:t>Opgave 2</a:t>
            </a:r>
          </a:p>
          <a:p>
            <a:r>
              <a:rPr lang="da-DK" sz="2800" dirty="0" smtClean="0"/>
              <a:t>Hvor </a:t>
            </a:r>
            <a:r>
              <a:rPr lang="da-DK" sz="2800" u="sng" dirty="0" smtClean="0"/>
              <a:t>stor en andel af pigerne</a:t>
            </a:r>
            <a:r>
              <a:rPr lang="da-DK" sz="2800" dirty="0" smtClean="0"/>
              <a:t> på </a:t>
            </a:r>
            <a:r>
              <a:rPr lang="da-DK" sz="2800" u="sng" dirty="0" smtClean="0"/>
              <a:t>hver af de tre skoletrin</a:t>
            </a:r>
            <a:r>
              <a:rPr lang="da-DK" sz="2800" dirty="0" smtClean="0"/>
              <a:t> på Frejlev Skole (Aalborg Kommune) havde </a:t>
            </a:r>
            <a:r>
              <a:rPr lang="da-DK" sz="2800" u="sng" dirty="0" smtClean="0"/>
              <a:t>0% fravær</a:t>
            </a:r>
            <a:r>
              <a:rPr lang="da-DK" sz="2800" dirty="0" smtClean="0"/>
              <a:t> i skoleåret 2015/2016?</a:t>
            </a:r>
            <a:endParaRPr lang="da-DK" sz="2800"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15</a:t>
            </a:fld>
            <a:endParaRPr lang="da-DK" dirty="0"/>
          </a:p>
        </p:txBody>
      </p:sp>
    </p:spTree>
    <p:extLst>
      <p:ext uri="{BB962C8B-B14F-4D97-AF65-F5344CB8AC3E}">
        <p14:creationId xmlns:p14="http://schemas.microsoft.com/office/powerpoint/2010/main" val="2539927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Løsning opgave 2 - halvdårlig</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16</a:t>
            </a:fld>
            <a:endParaRPr lang="da-DK" dirty="0"/>
          </a:p>
        </p:txBody>
      </p:sp>
      <p:pic>
        <p:nvPicPr>
          <p:cNvPr id="9" name="Billede 8"/>
          <p:cNvPicPr>
            <a:picLocks noChangeAspect="1"/>
          </p:cNvPicPr>
          <p:nvPr/>
        </p:nvPicPr>
        <p:blipFill>
          <a:blip r:embed="rId3"/>
          <a:stretch>
            <a:fillRect/>
          </a:stretch>
        </p:blipFill>
        <p:spPr>
          <a:xfrm>
            <a:off x="948388" y="1362692"/>
            <a:ext cx="10474953" cy="4716046"/>
          </a:xfrm>
          <a:prstGeom prst="rect">
            <a:avLst/>
          </a:prstGeom>
        </p:spPr>
      </p:pic>
    </p:spTree>
    <p:extLst>
      <p:ext uri="{BB962C8B-B14F-4D97-AF65-F5344CB8AC3E}">
        <p14:creationId xmlns:p14="http://schemas.microsoft.com/office/powerpoint/2010/main" val="1781409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Løsning opgave 2 - </a:t>
            </a:r>
            <a:r>
              <a:rPr lang="da-DK" dirty="0" smtClean="0"/>
              <a:t>mellem god</a:t>
            </a:r>
            <a:endParaRPr lang="da-DK" dirty="0"/>
          </a:p>
        </p:txBody>
      </p:sp>
      <p:sp>
        <p:nvSpPr>
          <p:cNvPr id="3" name="Pladsholder til indhold 2"/>
          <p:cNvSpPr>
            <a:spLocks noGrp="1"/>
          </p:cNvSpPr>
          <p:nvPr>
            <p:ph sz="half" idx="1"/>
          </p:nvPr>
        </p:nvSpPr>
        <p:spPr/>
        <p:txBody>
          <a:bodyPr/>
          <a:lstStyle/>
          <a:p>
            <a:endParaRPr lang="da-DK"/>
          </a:p>
        </p:txBody>
      </p:sp>
      <p:sp>
        <p:nvSpPr>
          <p:cNvPr id="4" name="Pladsholder til indhold 3"/>
          <p:cNvSpPr>
            <a:spLocks noGrp="1"/>
          </p:cNvSpPr>
          <p:nvPr>
            <p:ph sz="half" idx="2"/>
          </p:nvPr>
        </p:nvSpPr>
        <p:spPr/>
        <p:txBody>
          <a:bodyPr/>
          <a:lstStyle/>
          <a:p>
            <a:endParaRPr lang="da-DK"/>
          </a:p>
        </p:txBody>
      </p:sp>
      <p:sp>
        <p:nvSpPr>
          <p:cNvPr id="6" name="Pladsholder til slidenummer 5"/>
          <p:cNvSpPr>
            <a:spLocks noGrp="1"/>
          </p:cNvSpPr>
          <p:nvPr>
            <p:ph type="sldNum" sz="quarter" idx="12"/>
          </p:nvPr>
        </p:nvSpPr>
        <p:spPr/>
        <p:txBody>
          <a:bodyPr/>
          <a:lstStyle/>
          <a:p>
            <a:fld id="{24C8C45C-947F-4981-8B3F-4F32E973C901}" type="slidenum">
              <a:rPr lang="da-DK" smtClean="0"/>
              <a:pPr/>
              <a:t>17</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pic>
        <p:nvPicPr>
          <p:cNvPr id="9" name="Billede 8"/>
          <p:cNvPicPr>
            <a:picLocks noChangeAspect="1"/>
          </p:cNvPicPr>
          <p:nvPr/>
        </p:nvPicPr>
        <p:blipFill>
          <a:blip r:embed="rId2"/>
          <a:stretch>
            <a:fillRect/>
          </a:stretch>
        </p:blipFill>
        <p:spPr>
          <a:xfrm>
            <a:off x="539748" y="1607589"/>
            <a:ext cx="10656335" cy="4706797"/>
          </a:xfrm>
          <a:prstGeom prst="rect">
            <a:avLst/>
          </a:prstGeom>
        </p:spPr>
      </p:pic>
    </p:spTree>
    <p:extLst>
      <p:ext uri="{BB962C8B-B14F-4D97-AF65-F5344CB8AC3E}">
        <p14:creationId xmlns:p14="http://schemas.microsoft.com/office/powerpoint/2010/main" val="1762885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Løsning opgave 2 - god</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18</a:t>
            </a:fld>
            <a:endParaRPr lang="da-DK" dirty="0"/>
          </a:p>
        </p:txBody>
      </p:sp>
      <p:pic>
        <p:nvPicPr>
          <p:cNvPr id="10" name="Billede 9"/>
          <p:cNvPicPr>
            <a:picLocks noChangeAspect="1"/>
          </p:cNvPicPr>
          <p:nvPr/>
        </p:nvPicPr>
        <p:blipFill>
          <a:blip r:embed="rId3"/>
          <a:stretch>
            <a:fillRect/>
          </a:stretch>
        </p:blipFill>
        <p:spPr>
          <a:xfrm>
            <a:off x="817200" y="1441054"/>
            <a:ext cx="10677600" cy="4704159"/>
          </a:xfrm>
          <a:prstGeom prst="rect">
            <a:avLst/>
          </a:prstGeom>
        </p:spPr>
      </p:pic>
    </p:spTree>
    <p:extLst>
      <p:ext uri="{BB962C8B-B14F-4D97-AF65-F5344CB8AC3E}">
        <p14:creationId xmlns:p14="http://schemas.microsoft.com/office/powerpoint/2010/main" val="2556911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69F4-B4DF-4C73-AA75-1C6D16B5882D}"/>
              </a:ext>
            </a:extLst>
          </p:cNvPr>
          <p:cNvSpPr>
            <a:spLocks noGrp="1"/>
          </p:cNvSpPr>
          <p:nvPr>
            <p:ph type="ctrTitle"/>
          </p:nvPr>
        </p:nvSpPr>
        <p:spPr>
          <a:xfrm>
            <a:off x="539748" y="2522919"/>
            <a:ext cx="7351921" cy="1692000"/>
          </a:xfrm>
        </p:spPr>
        <p:txBody>
          <a:bodyPr/>
          <a:lstStyle/>
          <a:p>
            <a:r>
              <a:rPr lang="da-DK" dirty="0" smtClean="0"/>
              <a:t>Introduktion til </a:t>
            </a:r>
            <a:r>
              <a:rPr lang="da-DK" dirty="0" smtClean="0"/>
              <a:t>Elevtrivsels videoerne (1+2)</a:t>
            </a:r>
            <a:br>
              <a:rPr lang="da-DK" dirty="0" smtClean="0"/>
            </a:br>
            <a:r>
              <a:rPr lang="da-DK" dirty="0"/>
              <a:t/>
            </a:r>
            <a:br>
              <a:rPr lang="da-DK" dirty="0"/>
            </a:br>
            <a:r>
              <a:rPr lang="da-DK" sz="2000" dirty="0">
                <a:hlinkClick r:id="rId3"/>
              </a:rPr>
              <a:t>https://</a:t>
            </a:r>
            <a:r>
              <a:rPr lang="da-DK" sz="2000" dirty="0" smtClean="0">
                <a:hlinkClick r:id="rId3"/>
              </a:rPr>
              <a:t>uddannelsesstatistik.dk/Documents/Video/trivsel1.mp4</a:t>
            </a:r>
            <a:r>
              <a:rPr lang="da-DK" sz="2000" dirty="0"/>
              <a:t/>
            </a:r>
            <a:br>
              <a:rPr lang="da-DK" sz="2000" dirty="0"/>
            </a:br>
            <a:r>
              <a:rPr lang="da-DK" sz="2000" dirty="0">
                <a:hlinkClick r:id="rId4"/>
              </a:rPr>
              <a:t>https://</a:t>
            </a:r>
            <a:r>
              <a:rPr lang="da-DK" sz="2000" dirty="0" smtClean="0">
                <a:hlinkClick r:id="rId4"/>
              </a:rPr>
              <a:t>uddannelsesstatistik.dk/Documents/Video/trivsel2.mp4</a:t>
            </a:r>
            <a:r>
              <a:rPr lang="da-DK" sz="2000" dirty="0" smtClean="0"/>
              <a:t> </a:t>
            </a:r>
            <a:r>
              <a:rPr lang="da-DK" dirty="0" smtClean="0"/>
              <a:t/>
            </a:r>
            <a:br>
              <a:rPr lang="da-DK" dirty="0" smtClean="0"/>
            </a:br>
            <a:endParaRPr lang="da-DK" dirty="0"/>
          </a:p>
        </p:txBody>
      </p:sp>
      <p:sp>
        <p:nvSpPr>
          <p:cNvPr id="3" name="Date Placeholder 2">
            <a:extLst>
              <a:ext uri="{FF2B5EF4-FFF2-40B4-BE49-F238E27FC236}">
                <a16:creationId xmlns:a16="http://schemas.microsoft.com/office/drawing/2014/main" id="{B54B826F-B2E2-4130-8FDC-9C69FB39899F}"/>
              </a:ext>
            </a:extLst>
          </p:cNvPr>
          <p:cNvSpPr>
            <a:spLocks noGrp="1"/>
          </p:cNvSpPr>
          <p:nvPr>
            <p:ph type="dt" sz="half" idx="10"/>
          </p:nvPr>
        </p:nvSpPr>
        <p:spPr/>
        <p:txBody>
          <a:bodyPr/>
          <a:lstStyle/>
          <a:p>
            <a:fld id="{0455A1BD-D3F1-4A24-BC34-82F927090C6C}" type="datetime2">
              <a:rPr lang="da-DK"/>
              <a:t>29. april 2021</a:t>
            </a:fld>
            <a:endParaRPr lang="da-DK" dirty="0"/>
          </a:p>
        </p:txBody>
      </p:sp>
      <p:sp>
        <p:nvSpPr>
          <p:cNvPr id="5" name="Slide Number Placeholder 4">
            <a:extLst>
              <a:ext uri="{FF2B5EF4-FFF2-40B4-BE49-F238E27FC236}">
                <a16:creationId xmlns:a16="http://schemas.microsoft.com/office/drawing/2014/main" id="{4A47EDFD-8C3F-432E-93A7-BDFE90E9CE2D}"/>
              </a:ext>
            </a:extLst>
          </p:cNvPr>
          <p:cNvSpPr>
            <a:spLocks noGrp="1"/>
          </p:cNvSpPr>
          <p:nvPr>
            <p:ph type="sldNum" sz="quarter" idx="12"/>
          </p:nvPr>
        </p:nvSpPr>
        <p:spPr/>
        <p:txBody>
          <a:bodyPr/>
          <a:lstStyle/>
          <a:p>
            <a:fld id="{24C8C45C-947F-4981-8B3F-4F32E973C901}" type="slidenum">
              <a:rPr lang="da-DK"/>
              <a:pPr/>
              <a:t>19</a:t>
            </a:fld>
            <a:endParaRPr lang="da-DK" dirty="0"/>
          </a:p>
        </p:txBody>
      </p:sp>
    </p:spTree>
    <p:custDataLst>
      <p:tags r:id="rId1"/>
    </p:custDataLst>
    <p:extLst>
      <p:ext uri="{BB962C8B-B14F-4D97-AF65-F5344CB8AC3E}">
        <p14:creationId xmlns:p14="http://schemas.microsoft.com/office/powerpoint/2010/main" val="496137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indeholder datavarehuset?</a:t>
            </a:r>
            <a:endParaRPr lang="da-DK" dirty="0"/>
          </a:p>
        </p:txBody>
      </p:sp>
      <p:sp>
        <p:nvSpPr>
          <p:cNvPr id="3" name="Pladsholder til indhold 2"/>
          <p:cNvSpPr>
            <a:spLocks noGrp="1"/>
          </p:cNvSpPr>
          <p:nvPr>
            <p:ph sz="half" idx="1"/>
          </p:nvPr>
        </p:nvSpPr>
        <p:spPr>
          <a:xfrm>
            <a:off x="539749" y="1666800"/>
            <a:ext cx="4598507" cy="4211762"/>
          </a:xfrm>
        </p:spPr>
        <p:txBody>
          <a:bodyPr/>
          <a:lstStyle/>
          <a:p>
            <a:r>
              <a:rPr lang="da-DK" dirty="0" smtClean="0"/>
              <a:t>Hovedområder </a:t>
            </a:r>
            <a:r>
              <a:rPr lang="da-DK" dirty="0" smtClean="0"/>
              <a:t>er opdelt </a:t>
            </a:r>
            <a:r>
              <a:rPr lang="da-DK" dirty="0" smtClean="0"/>
              <a:t>i underkategorier</a:t>
            </a:r>
          </a:p>
          <a:p>
            <a:r>
              <a:rPr lang="da-DK" dirty="0"/>
              <a:t>2</a:t>
            </a:r>
            <a:r>
              <a:rPr lang="da-DK" dirty="0" smtClean="0"/>
              <a:t> forskellige rapporttyper</a:t>
            </a:r>
          </a:p>
          <a:p>
            <a:pPr lvl="1"/>
            <a:r>
              <a:rPr lang="da-DK" dirty="0" smtClean="0"/>
              <a:t>Nøgletalsvisning (Dashboards)</a:t>
            </a:r>
          </a:p>
          <a:p>
            <a:pPr lvl="1"/>
            <a:r>
              <a:rPr lang="da-DK" dirty="0" smtClean="0"/>
              <a:t>Excel-visning</a:t>
            </a:r>
          </a:p>
          <a:p>
            <a:r>
              <a:rPr lang="da-DK" dirty="0" smtClean="0"/>
              <a:t>Dokumentation</a:t>
            </a:r>
          </a:p>
          <a:p>
            <a:r>
              <a:rPr lang="da-DK" dirty="0" smtClean="0"/>
              <a:t>Data bag login</a:t>
            </a:r>
          </a:p>
          <a:p>
            <a:pPr lvl="1"/>
            <a:r>
              <a:rPr lang="da-DK" dirty="0"/>
              <a:t>u</a:t>
            </a:r>
            <a:r>
              <a:rPr lang="da-DK" dirty="0" smtClean="0"/>
              <a:t>vm.uddannelsesstatistik.dk</a:t>
            </a:r>
          </a:p>
          <a:p>
            <a:r>
              <a:rPr lang="da-DK" dirty="0" smtClean="0"/>
              <a:t>uddannelsesstatik</a:t>
            </a:r>
          </a:p>
        </p:txBody>
      </p:sp>
      <p:sp>
        <p:nvSpPr>
          <p:cNvPr id="6" name="Pladsholder til slidenummer 5"/>
          <p:cNvSpPr>
            <a:spLocks noGrp="1"/>
          </p:cNvSpPr>
          <p:nvPr>
            <p:ph type="sldNum" sz="quarter" idx="12"/>
          </p:nvPr>
        </p:nvSpPr>
        <p:spPr/>
        <p:txBody>
          <a:bodyPr/>
          <a:lstStyle/>
          <a:p>
            <a:fld id="{24C8C45C-947F-4981-8B3F-4F32E973C901}" type="slidenum">
              <a:rPr lang="da-DK" smtClean="0"/>
              <a:pPr/>
              <a:t>2</a:t>
            </a:fld>
            <a:endParaRPr lang="da-DK" dirty="0"/>
          </a:p>
        </p:txBody>
      </p:sp>
      <p:pic>
        <p:nvPicPr>
          <p:cNvPr id="7" name="Billede 6"/>
          <p:cNvPicPr>
            <a:picLocks noChangeAspect="1"/>
          </p:cNvPicPr>
          <p:nvPr/>
        </p:nvPicPr>
        <p:blipFill>
          <a:blip r:embed="rId3"/>
          <a:stretch>
            <a:fillRect/>
          </a:stretch>
        </p:blipFill>
        <p:spPr>
          <a:xfrm>
            <a:off x="5138256" y="1666800"/>
            <a:ext cx="6512409" cy="4608196"/>
          </a:xfrm>
          <a:prstGeom prst="rect">
            <a:avLst/>
          </a:prstGeom>
        </p:spPr>
      </p:pic>
    </p:spTree>
    <p:extLst>
      <p:ext uri="{BB962C8B-B14F-4D97-AF65-F5344CB8AC3E}">
        <p14:creationId xmlns:p14="http://schemas.microsoft.com/office/powerpoint/2010/main" val="2107020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4400" dirty="0" smtClean="0"/>
              <a:t>Opgave i Elevtrivsel</a:t>
            </a:r>
            <a:endParaRPr lang="da-DK" sz="4400" dirty="0"/>
          </a:p>
        </p:txBody>
      </p:sp>
      <p:sp>
        <p:nvSpPr>
          <p:cNvPr id="3" name="Pladsholder til indhold 2"/>
          <p:cNvSpPr>
            <a:spLocks noGrp="1"/>
          </p:cNvSpPr>
          <p:nvPr>
            <p:ph sz="half" idx="1"/>
          </p:nvPr>
        </p:nvSpPr>
        <p:spPr>
          <a:xfrm>
            <a:off x="678600" y="1345872"/>
            <a:ext cx="11062971" cy="5105328"/>
          </a:xfrm>
        </p:spPr>
        <p:txBody>
          <a:bodyPr/>
          <a:lstStyle/>
          <a:p>
            <a:r>
              <a:rPr lang="da-DK" sz="2800" dirty="0" smtClean="0"/>
              <a:t>Opgave </a:t>
            </a:r>
            <a:r>
              <a:rPr lang="da-DK" sz="2800" dirty="0" smtClean="0"/>
              <a:t>1 / </a:t>
            </a:r>
            <a:r>
              <a:rPr lang="da-DK" sz="2800" dirty="0" smtClean="0">
                <a:hlinkClick r:id="rId2"/>
              </a:rPr>
              <a:t>video 1</a:t>
            </a:r>
            <a:endParaRPr lang="da-DK" sz="2800" dirty="0" smtClean="0"/>
          </a:p>
          <a:p>
            <a:r>
              <a:rPr lang="da-DK" sz="2800" dirty="0" smtClean="0"/>
              <a:t>Fordelt på herkomst </a:t>
            </a:r>
            <a:r>
              <a:rPr lang="da-DK" sz="2800" dirty="0"/>
              <a:t>(Dansk, Efterkommer, Indvandrer</a:t>
            </a:r>
            <a:r>
              <a:rPr lang="da-DK" sz="2800" dirty="0" smtClean="0"/>
              <a:t>), hvor </a:t>
            </a:r>
            <a:r>
              <a:rPr lang="da-DK" sz="2800" u="sng" dirty="0" smtClean="0"/>
              <a:t>stor en andel</a:t>
            </a:r>
            <a:r>
              <a:rPr lang="da-DK" sz="2800" dirty="0" smtClean="0"/>
              <a:t> af eleverne i 4.-9.klasse i Dragør Kommune ligger i det højeste trivselsindeks (4,1 til 5) på ”Social Trivsel” i skoleåret 19/20?</a:t>
            </a:r>
          </a:p>
          <a:p>
            <a:endParaRPr lang="da-DK" sz="2800" dirty="0" smtClean="0"/>
          </a:p>
          <a:p>
            <a:r>
              <a:rPr lang="da-DK" sz="2800" dirty="0" smtClean="0"/>
              <a:t>Opgave </a:t>
            </a:r>
            <a:r>
              <a:rPr lang="da-DK" sz="2800" dirty="0" smtClean="0"/>
              <a:t>2 / </a:t>
            </a:r>
            <a:r>
              <a:rPr lang="da-DK" sz="2800" dirty="0" smtClean="0">
                <a:hlinkClick r:id="rId3"/>
              </a:rPr>
              <a:t>video 2</a:t>
            </a:r>
            <a:endParaRPr lang="da-DK" sz="2800" dirty="0"/>
          </a:p>
          <a:p>
            <a:r>
              <a:rPr lang="da-DK" sz="2800" dirty="0" smtClean="0"/>
              <a:t>Hvordan har udviklingen i ovenstående set ud, kun for pigerne, og i skoleårene 17/18, 18/19 og 19/20?</a:t>
            </a:r>
          </a:p>
          <a:p>
            <a:endParaRPr lang="da-DK" sz="2800"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20</a:t>
            </a:fld>
            <a:endParaRPr lang="da-DK" dirty="0"/>
          </a:p>
        </p:txBody>
      </p:sp>
    </p:spTree>
    <p:extLst>
      <p:ext uri="{BB962C8B-B14F-4D97-AF65-F5344CB8AC3E}">
        <p14:creationId xmlns:p14="http://schemas.microsoft.com/office/powerpoint/2010/main" val="1253752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Løsning – opgave 1</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21</a:t>
            </a:fld>
            <a:endParaRPr lang="da-DK" dirty="0"/>
          </a:p>
        </p:txBody>
      </p:sp>
      <p:pic>
        <p:nvPicPr>
          <p:cNvPr id="3" name="Billede 2"/>
          <p:cNvPicPr>
            <a:picLocks noChangeAspect="1"/>
          </p:cNvPicPr>
          <p:nvPr/>
        </p:nvPicPr>
        <p:blipFill>
          <a:blip r:embed="rId3"/>
          <a:stretch>
            <a:fillRect/>
          </a:stretch>
        </p:blipFill>
        <p:spPr>
          <a:xfrm>
            <a:off x="742396" y="1392864"/>
            <a:ext cx="10652954" cy="4784651"/>
          </a:xfrm>
          <a:prstGeom prst="rect">
            <a:avLst/>
          </a:prstGeom>
        </p:spPr>
      </p:pic>
      <p:sp>
        <p:nvSpPr>
          <p:cNvPr id="4" name="Rektangel 3"/>
          <p:cNvSpPr/>
          <p:nvPr/>
        </p:nvSpPr>
        <p:spPr>
          <a:xfrm>
            <a:off x="3629247" y="3629247"/>
            <a:ext cx="411125" cy="432000"/>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da-DK" sz="2000" noProof="0" dirty="0" err="1" smtClean="0">
              <a:ln w="28575">
                <a:solidFill>
                  <a:schemeClr val="tx1"/>
                </a:solidFill>
              </a:ln>
            </a:endParaRPr>
          </a:p>
        </p:txBody>
      </p:sp>
    </p:spTree>
    <p:extLst>
      <p:ext uri="{BB962C8B-B14F-4D97-AF65-F5344CB8AC3E}">
        <p14:creationId xmlns:p14="http://schemas.microsoft.com/office/powerpoint/2010/main" val="3037541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Løsning – opgave 2</a:t>
            </a:r>
            <a:endParaRPr lang="da-DK" dirty="0"/>
          </a:p>
        </p:txBody>
      </p:sp>
      <p:pic>
        <p:nvPicPr>
          <p:cNvPr id="9" name="Pladsholder til indhold 8"/>
          <p:cNvPicPr>
            <a:picLocks noGrp="1" noChangeAspect="1"/>
          </p:cNvPicPr>
          <p:nvPr>
            <p:ph sz="half" idx="1"/>
          </p:nvPr>
        </p:nvPicPr>
        <p:blipFill>
          <a:blip r:embed="rId3"/>
          <a:stretch>
            <a:fillRect/>
          </a:stretch>
        </p:blipFill>
        <p:spPr>
          <a:xfrm>
            <a:off x="728039" y="1474640"/>
            <a:ext cx="10915651" cy="4869593"/>
          </a:xfrm>
          <a:prstGeom prst="rect">
            <a:avLst/>
          </a:prstGeom>
        </p:spPr>
      </p:pic>
      <p:sp>
        <p:nvSpPr>
          <p:cNvPr id="6" name="Pladsholder til slidenummer 5"/>
          <p:cNvSpPr>
            <a:spLocks noGrp="1"/>
          </p:cNvSpPr>
          <p:nvPr>
            <p:ph type="sldNum" sz="quarter" idx="12"/>
          </p:nvPr>
        </p:nvSpPr>
        <p:spPr/>
        <p:txBody>
          <a:bodyPr/>
          <a:lstStyle/>
          <a:p>
            <a:fld id="{24C8C45C-947F-4981-8B3F-4F32E973C901}" type="slidenum">
              <a:rPr lang="da-DK" smtClean="0"/>
              <a:pPr/>
              <a:t>22</a:t>
            </a:fld>
            <a:endParaRPr lang="da-DK" dirty="0"/>
          </a:p>
        </p:txBody>
      </p:sp>
    </p:spTree>
    <p:extLst>
      <p:ext uri="{BB962C8B-B14F-4D97-AF65-F5344CB8AC3E}">
        <p14:creationId xmlns:p14="http://schemas.microsoft.com/office/powerpoint/2010/main" val="2044289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5400" dirty="0" smtClean="0"/>
              <a:t>Gode råd</a:t>
            </a:r>
            <a:endParaRPr lang="da-DK" sz="5400" dirty="0"/>
          </a:p>
        </p:txBody>
      </p:sp>
      <p:sp>
        <p:nvSpPr>
          <p:cNvPr id="3" name="Pladsholder til indhold 2"/>
          <p:cNvSpPr>
            <a:spLocks noGrp="1"/>
          </p:cNvSpPr>
          <p:nvPr>
            <p:ph sz="half" idx="1"/>
          </p:nvPr>
        </p:nvSpPr>
        <p:spPr>
          <a:xfrm>
            <a:off x="539748" y="1800000"/>
            <a:ext cx="10928351" cy="4518000"/>
          </a:xfrm>
        </p:spPr>
        <p:txBody>
          <a:bodyPr/>
          <a:lstStyle/>
          <a:p>
            <a:r>
              <a:rPr lang="da-DK" dirty="0" smtClean="0"/>
              <a:t>Husk at tænke på jeres ”end </a:t>
            </a:r>
            <a:r>
              <a:rPr lang="da-DK" dirty="0" err="1" smtClean="0"/>
              <a:t>product</a:t>
            </a:r>
            <a:r>
              <a:rPr lang="da-DK" dirty="0" smtClean="0"/>
              <a:t>” – hvad er det egentlig jeg skal have ud af det?</a:t>
            </a:r>
          </a:p>
          <a:p>
            <a:endParaRPr lang="da-DK" dirty="0" smtClean="0"/>
          </a:p>
          <a:p>
            <a:r>
              <a:rPr lang="da-DK" dirty="0" smtClean="0"/>
              <a:t>Der er mange måder at løse det på og ikke nødvendigvis én rigtig </a:t>
            </a:r>
            <a:r>
              <a:rPr lang="da-DK" dirty="0" err="1" smtClean="0"/>
              <a:t>pivotering</a:t>
            </a:r>
            <a:endParaRPr lang="da-DK" dirty="0" smtClean="0"/>
          </a:p>
          <a:p>
            <a:pPr lvl="1"/>
            <a:r>
              <a:rPr lang="da-DK" dirty="0" smtClean="0"/>
              <a:t>Prøv at ryk rundt på nogle rækkefølger eller flyt nogle filtre hvis i synes det ser skørt ud</a:t>
            </a:r>
          </a:p>
          <a:p>
            <a:endParaRPr lang="da-DK" dirty="0" smtClean="0"/>
          </a:p>
          <a:p>
            <a:r>
              <a:rPr lang="da-DK" dirty="0" err="1" smtClean="0"/>
              <a:t>Pivoteringsmenuen</a:t>
            </a:r>
            <a:r>
              <a:rPr lang="da-DK" dirty="0" smtClean="0"/>
              <a:t> forsvinder hvis du får trykket udenfor den eller tabellen, så trykker du blot på tabellen og den kommer frem igen.</a:t>
            </a:r>
          </a:p>
          <a:p>
            <a:endParaRPr lang="da-DK" dirty="0" smtClean="0"/>
          </a:p>
          <a:p>
            <a:r>
              <a:rPr lang="da-DK" dirty="0" smtClean="0"/>
              <a:t>Vi har vist eksempler hvor man skulle bruge enkelte tal, men nogle gange skal man f.eks. Elevtal på alle skoler i en hel kommune, og så </a:t>
            </a:r>
            <a:r>
              <a:rPr lang="da-DK" dirty="0" smtClean="0"/>
              <a:t>bliver tabellen større. </a:t>
            </a:r>
            <a:endParaRPr lang="da-DK" dirty="0" smtClean="0"/>
          </a:p>
          <a:p>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23</a:t>
            </a:fld>
            <a:endParaRPr lang="da-DK" dirty="0"/>
          </a:p>
        </p:txBody>
      </p:sp>
    </p:spTree>
    <p:extLst>
      <p:ext uri="{BB962C8B-B14F-4D97-AF65-F5344CB8AC3E}">
        <p14:creationId xmlns:p14="http://schemas.microsoft.com/office/powerpoint/2010/main" val="2115810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16E4030-11AD-44FC-B26F-288D67524ECE}"/>
              </a:ext>
            </a:extLst>
          </p:cNvPr>
          <p:cNvSpPr>
            <a:spLocks noGrp="1"/>
          </p:cNvSpPr>
          <p:nvPr>
            <p:ph type="dt" sz="half" idx="10"/>
          </p:nvPr>
        </p:nvSpPr>
        <p:spPr/>
        <p:txBody>
          <a:bodyPr/>
          <a:lstStyle/>
          <a:p>
            <a:fld id="{E0D919DB-AD1B-4D17-B82B-6AD003F18B18}" type="datetime2">
              <a:rPr lang="da-DK"/>
              <a:t>29. april 2021</a:t>
            </a:fld>
            <a:endParaRPr lang="da-DK" dirty="0"/>
          </a:p>
        </p:txBody>
      </p:sp>
      <p:sp>
        <p:nvSpPr>
          <p:cNvPr id="5" name="Slide Number Placeholder 4">
            <a:extLst>
              <a:ext uri="{FF2B5EF4-FFF2-40B4-BE49-F238E27FC236}">
                <a16:creationId xmlns:a16="http://schemas.microsoft.com/office/drawing/2014/main" id="{AF2BDC27-8320-45F2-80C1-B2E1A2AD5CF6}"/>
              </a:ext>
            </a:extLst>
          </p:cNvPr>
          <p:cNvSpPr>
            <a:spLocks noGrp="1"/>
          </p:cNvSpPr>
          <p:nvPr>
            <p:ph type="sldNum" sz="quarter" idx="12"/>
          </p:nvPr>
        </p:nvSpPr>
        <p:spPr/>
        <p:txBody>
          <a:bodyPr/>
          <a:lstStyle/>
          <a:p>
            <a:fld id="{24C8C45C-947F-4981-8B3F-4F32E973C901}" type="slidenum">
              <a:rPr lang="da-DK"/>
              <a:pPr/>
              <a:t>24</a:t>
            </a:fld>
            <a:endParaRPr lang="da-DK" dirty="0"/>
          </a:p>
        </p:txBody>
      </p:sp>
      <p:sp>
        <p:nvSpPr>
          <p:cNvPr id="6" name="TextBox 5">
            <a:extLst>
              <a:ext uri="{FF2B5EF4-FFF2-40B4-BE49-F238E27FC236}">
                <a16:creationId xmlns:a16="http://schemas.microsoft.com/office/drawing/2014/main" id="{95466FFB-16BA-46C5-968B-CAA116DA1E1A}"/>
              </a:ext>
            </a:extLst>
          </p:cNvPr>
          <p:cNvSpPr txBox="1">
            <a:spLocks/>
          </p:cNvSpPr>
          <p:nvPr/>
        </p:nvSpPr>
        <p:spPr>
          <a:xfrm>
            <a:off x="48683" y="-1243255"/>
            <a:ext cx="3386667" cy="8463855"/>
          </a:xfrm>
          <a:prstGeom prst="rect">
            <a:avLst/>
          </a:prstGeom>
          <a:noFill/>
        </p:spPr>
        <p:txBody>
          <a:bodyPr wrap="square" lIns="0" tIns="0" rIns="0" bIns="0" rtlCol="0">
            <a:spAutoFit/>
          </a:bodyPr>
          <a:lstStyle/>
          <a:p>
            <a:r>
              <a:rPr lang="da-DK" sz="55000" dirty="0">
                <a:solidFill>
                  <a:srgbClr val="CCE4EA"/>
                </a:solidFill>
                <a:latin typeface="+mj-lt"/>
              </a:rPr>
              <a:t>?</a:t>
            </a:r>
          </a:p>
        </p:txBody>
      </p:sp>
      <p:sp>
        <p:nvSpPr>
          <p:cNvPr id="2" name="Title 1">
            <a:extLst>
              <a:ext uri="{FF2B5EF4-FFF2-40B4-BE49-F238E27FC236}">
                <a16:creationId xmlns:a16="http://schemas.microsoft.com/office/drawing/2014/main" id="{4816BF6D-9532-48DF-B221-B109C7F611CD}"/>
              </a:ext>
            </a:extLst>
          </p:cNvPr>
          <p:cNvSpPr>
            <a:spLocks noGrp="1"/>
          </p:cNvSpPr>
          <p:nvPr>
            <p:ph type="ctrTitle"/>
          </p:nvPr>
        </p:nvSpPr>
        <p:spPr>
          <a:xfrm>
            <a:off x="539748" y="2474752"/>
            <a:ext cx="10420440" cy="2802848"/>
          </a:xfrm>
        </p:spPr>
        <p:txBody>
          <a:bodyPr anchor="t"/>
          <a:lstStyle/>
          <a:p>
            <a:r>
              <a:rPr lang="da-DK" sz="3600" dirty="0" smtClean="0"/>
              <a:t>Ved spørgsmål kan du skrive til:</a:t>
            </a:r>
            <a:r>
              <a:rPr lang="da-DK" sz="3600" dirty="0" smtClean="0"/>
              <a:t/>
            </a:r>
            <a:br>
              <a:rPr lang="da-DK" sz="3600" dirty="0" smtClean="0"/>
            </a:br>
            <a:r>
              <a:rPr lang="da-DK" sz="3600" dirty="0" smtClean="0">
                <a:hlinkClick r:id="rId4"/>
              </a:rPr>
              <a:t>uddannelsesstatistik@stil.dk</a:t>
            </a:r>
            <a:r>
              <a:rPr lang="da-DK" sz="3600" dirty="0" smtClean="0"/>
              <a:t> </a:t>
            </a:r>
            <a:br>
              <a:rPr lang="da-DK" sz="3600" dirty="0" smtClean="0"/>
            </a:br>
            <a:r>
              <a:rPr lang="da-DK" sz="3600" dirty="0"/>
              <a:t/>
            </a:r>
            <a:br>
              <a:rPr lang="da-DK" sz="3600" dirty="0"/>
            </a:br>
            <a:r>
              <a:rPr lang="da-DK" sz="3600" dirty="0" smtClean="0"/>
              <a:t>Få nyt om data gennem vores nyhedsbrev:</a:t>
            </a:r>
            <a:r>
              <a:rPr lang="da-DK" sz="3600" dirty="0"/>
              <a:t/>
            </a:r>
            <a:br>
              <a:rPr lang="da-DK" sz="3600" dirty="0"/>
            </a:br>
            <a:r>
              <a:rPr lang="da-DK" sz="3600" dirty="0">
                <a:hlinkClick r:id="rId5"/>
              </a:rPr>
              <a:t>https://uddannelsesstatistik.dk/_</a:t>
            </a:r>
            <a:r>
              <a:rPr lang="da-DK" sz="3600" dirty="0" smtClean="0">
                <a:hlinkClick r:id="rId5"/>
              </a:rPr>
              <a:t>layouts/15/News/NewsSubscribe.aspx</a:t>
            </a:r>
            <a:r>
              <a:rPr lang="da-DK" sz="3600" dirty="0" smtClean="0"/>
              <a:t> </a:t>
            </a:r>
            <a:endParaRPr lang="da-DK" sz="3600" dirty="0"/>
          </a:p>
        </p:txBody>
      </p:sp>
      <p:sp>
        <p:nvSpPr>
          <p:cNvPr id="7" name="Titel 1"/>
          <p:cNvSpPr txBox="1">
            <a:spLocks/>
          </p:cNvSpPr>
          <p:nvPr/>
        </p:nvSpPr>
        <p:spPr>
          <a:xfrm>
            <a:off x="541476" y="539750"/>
            <a:ext cx="9258162" cy="934890"/>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5400" kern="1200">
                <a:solidFill>
                  <a:schemeClr val="tx1"/>
                </a:solidFill>
                <a:latin typeface="+mj-lt"/>
                <a:ea typeface="+mj-ea"/>
                <a:cs typeface="+mj-cs"/>
              </a:defRPr>
            </a:lvl1pPr>
          </a:lstStyle>
          <a:p>
            <a:r>
              <a:rPr lang="da-DK" dirty="0" smtClean="0"/>
              <a:t>Mere viden</a:t>
            </a:r>
            <a:endParaRPr lang="da-DK" dirty="0"/>
          </a:p>
        </p:txBody>
      </p:sp>
    </p:spTree>
    <p:custDataLst>
      <p:tags r:id="rId1"/>
    </p:custDataLst>
    <p:extLst>
      <p:ext uri="{BB962C8B-B14F-4D97-AF65-F5344CB8AC3E}">
        <p14:creationId xmlns:p14="http://schemas.microsoft.com/office/powerpoint/2010/main" val="2094821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Introduktion til </a:t>
            </a:r>
            <a:r>
              <a:rPr lang="da-DK" dirty="0" err="1" smtClean="0"/>
              <a:t>pivotering</a:t>
            </a:r>
            <a:endParaRPr lang="da-DK" dirty="0"/>
          </a:p>
        </p:txBody>
      </p:sp>
      <p:sp>
        <p:nvSpPr>
          <p:cNvPr id="3" name="Pladsholder til indhold 2"/>
          <p:cNvSpPr>
            <a:spLocks noGrp="1"/>
          </p:cNvSpPr>
          <p:nvPr>
            <p:ph sz="half" idx="1"/>
          </p:nvPr>
        </p:nvSpPr>
        <p:spPr>
          <a:xfrm>
            <a:off x="387274" y="1474640"/>
            <a:ext cx="9412363" cy="5293082"/>
          </a:xfrm>
        </p:spPr>
        <p:txBody>
          <a:bodyPr/>
          <a:lstStyle/>
          <a:p>
            <a:r>
              <a:rPr lang="da-DK" dirty="0" smtClean="0"/>
              <a:t>Husk at denne power point har </a:t>
            </a:r>
            <a:r>
              <a:rPr lang="da-DK" dirty="0"/>
              <a:t>tilhørende videoer på:</a:t>
            </a:r>
            <a:br>
              <a:rPr lang="da-DK" dirty="0"/>
            </a:br>
            <a:r>
              <a:rPr lang="da-DK" dirty="0">
                <a:hlinkClick r:id="rId2"/>
              </a:rPr>
              <a:t>https://</a:t>
            </a:r>
            <a:r>
              <a:rPr lang="da-DK" dirty="0" smtClean="0">
                <a:hlinkClick r:id="rId2"/>
              </a:rPr>
              <a:t>uddannelsesstatistik.dk/pages/Vejledning.aspx</a:t>
            </a:r>
            <a:r>
              <a:rPr lang="da-DK" dirty="0" smtClean="0"/>
              <a:t> </a:t>
            </a:r>
            <a:br>
              <a:rPr lang="da-DK" dirty="0" smtClean="0"/>
            </a:br>
            <a:endParaRPr lang="da-DK" dirty="0" smtClean="0"/>
          </a:p>
          <a:p>
            <a:r>
              <a:rPr lang="da-DK" dirty="0" smtClean="0"/>
              <a:t>De er i boksen ”Leg med Excel og Pivotering” og er i stigende sværhedsgrad – start derfor helst med elevtals-øvelsen.</a:t>
            </a:r>
            <a:br>
              <a:rPr lang="da-DK" dirty="0" smtClean="0"/>
            </a:br>
            <a:endParaRPr lang="da-DK" dirty="0"/>
          </a:p>
          <a:p>
            <a:r>
              <a:rPr lang="da-DK" dirty="0" smtClean="0"/>
              <a:t>I det følgende kommer vi ind på:</a:t>
            </a:r>
          </a:p>
          <a:p>
            <a:pPr lvl="1"/>
            <a:r>
              <a:rPr lang="da-DK" dirty="0" smtClean="0"/>
              <a:t>Opbygning af </a:t>
            </a:r>
            <a:r>
              <a:rPr lang="da-DK" dirty="0" err="1" smtClean="0"/>
              <a:t>pivotabeller</a:t>
            </a:r>
            <a:endParaRPr lang="da-DK" dirty="0" smtClean="0"/>
          </a:p>
          <a:p>
            <a:pPr lvl="1"/>
            <a:r>
              <a:rPr lang="da-DK" dirty="0"/>
              <a:t>Afgrænsninger efter behov</a:t>
            </a:r>
          </a:p>
          <a:p>
            <a:pPr lvl="2"/>
            <a:r>
              <a:rPr lang="da-DK" dirty="0" smtClean="0"/>
              <a:t>Filtrer</a:t>
            </a:r>
            <a:endParaRPr lang="da-DK" dirty="0" smtClean="0"/>
          </a:p>
          <a:p>
            <a:pPr lvl="2"/>
            <a:r>
              <a:rPr lang="da-DK" dirty="0" smtClean="0"/>
              <a:t>Rækker</a:t>
            </a:r>
          </a:p>
          <a:p>
            <a:pPr lvl="2"/>
            <a:r>
              <a:rPr lang="da-DK" dirty="0" smtClean="0"/>
              <a:t>Kolonner</a:t>
            </a:r>
          </a:p>
          <a:p>
            <a:pPr lvl="2"/>
            <a:r>
              <a:rPr lang="da-DK" dirty="0" smtClean="0"/>
              <a:t>Værdier</a:t>
            </a:r>
          </a:p>
          <a:p>
            <a:pPr lvl="1"/>
            <a:r>
              <a:rPr lang="da-DK" dirty="0" smtClean="0"/>
              <a:t>Finde ønskede data</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a:t>
            </a:fld>
            <a:endParaRPr lang="da-DK" dirty="0"/>
          </a:p>
        </p:txBody>
      </p:sp>
    </p:spTree>
    <p:extLst>
      <p:ext uri="{BB962C8B-B14F-4D97-AF65-F5344CB8AC3E}">
        <p14:creationId xmlns:p14="http://schemas.microsoft.com/office/powerpoint/2010/main" val="605971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23274" y="2539394"/>
            <a:ext cx="8637202" cy="1692000"/>
          </a:xfrm>
        </p:spPr>
        <p:txBody>
          <a:bodyPr/>
          <a:lstStyle/>
          <a:p>
            <a:r>
              <a:rPr lang="da-DK" dirty="0" smtClean="0"/>
              <a:t>Introduktion til </a:t>
            </a:r>
            <a:r>
              <a:rPr lang="da-DK" dirty="0" smtClean="0"/>
              <a:t>Elevtals videoen</a:t>
            </a:r>
            <a:br>
              <a:rPr lang="da-DK" dirty="0" smtClean="0"/>
            </a:br>
            <a:r>
              <a:rPr lang="da-DK" dirty="0" smtClean="0"/>
              <a:t/>
            </a:r>
            <a:br>
              <a:rPr lang="da-DK" dirty="0" smtClean="0"/>
            </a:br>
            <a:r>
              <a:rPr lang="da-DK" dirty="0" smtClean="0"/>
              <a:t>(Start med denne opgave)</a:t>
            </a:r>
            <a:r>
              <a:rPr lang="da-DK" dirty="0" smtClean="0"/>
              <a:t/>
            </a:r>
            <a:br>
              <a:rPr lang="da-DK" dirty="0" smtClean="0"/>
            </a:br>
            <a:r>
              <a:rPr lang="da-DK" dirty="0"/>
              <a:t/>
            </a:r>
            <a:br>
              <a:rPr lang="da-DK" dirty="0"/>
            </a:br>
            <a:r>
              <a:rPr lang="da-DK" sz="2000" dirty="0">
                <a:hlinkClick r:id="rId2"/>
              </a:rPr>
              <a:t>https://</a:t>
            </a:r>
            <a:r>
              <a:rPr lang="da-DK" sz="2000" dirty="0" smtClean="0">
                <a:hlinkClick r:id="rId2"/>
              </a:rPr>
              <a:t>uddannelsesstatistik.dk/Documents/Video/elevtal.mp4</a:t>
            </a:r>
            <a:r>
              <a:rPr lang="da-DK" sz="2000" dirty="0" smtClean="0"/>
              <a:t> </a:t>
            </a:r>
            <a:endParaRPr lang="da-DK" sz="2000" dirty="0"/>
          </a:p>
        </p:txBody>
      </p:sp>
      <p:sp>
        <p:nvSpPr>
          <p:cNvPr id="3" name="Pladsholder til dato 2"/>
          <p:cNvSpPr>
            <a:spLocks noGrp="1"/>
          </p:cNvSpPr>
          <p:nvPr>
            <p:ph type="dt" sz="half" idx="10"/>
          </p:nvPr>
        </p:nvSpPr>
        <p:spPr/>
        <p:txBody>
          <a:bodyPr/>
          <a:lstStyle/>
          <a:p>
            <a:fld id="{8CE1EE5F-543F-41CF-832B-13034BBB5ED1}" type="datetime2">
              <a:rPr lang="da-DK" smtClean="0"/>
              <a:t>29. april 2021</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4</a:t>
            </a:fld>
            <a:endParaRPr lang="da-DK" dirty="0"/>
          </a:p>
        </p:txBody>
      </p:sp>
    </p:spTree>
    <p:extLst>
      <p:ext uri="{BB962C8B-B14F-4D97-AF65-F5344CB8AC3E}">
        <p14:creationId xmlns:p14="http://schemas.microsoft.com/office/powerpoint/2010/main" val="3925136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4400" dirty="0" smtClean="0"/>
              <a:t>Opgave i </a:t>
            </a:r>
            <a:r>
              <a:rPr lang="da-DK" sz="4400" dirty="0" smtClean="0"/>
              <a:t>elevtalsudtræk / </a:t>
            </a:r>
            <a:r>
              <a:rPr lang="da-DK" sz="4400" dirty="0" smtClean="0">
                <a:hlinkClick r:id="rId3"/>
              </a:rPr>
              <a:t>video</a:t>
            </a:r>
            <a:endParaRPr lang="da-DK" sz="4400" dirty="0"/>
          </a:p>
        </p:txBody>
      </p:sp>
      <p:sp>
        <p:nvSpPr>
          <p:cNvPr id="3" name="Pladsholder til indhold 2"/>
          <p:cNvSpPr>
            <a:spLocks noGrp="1"/>
          </p:cNvSpPr>
          <p:nvPr>
            <p:ph sz="half" idx="1"/>
          </p:nvPr>
        </p:nvSpPr>
        <p:spPr>
          <a:xfrm>
            <a:off x="539748" y="2483556"/>
            <a:ext cx="11062971" cy="3702565"/>
          </a:xfrm>
        </p:spPr>
        <p:txBody>
          <a:bodyPr/>
          <a:lstStyle/>
          <a:p>
            <a:r>
              <a:rPr lang="da-DK" sz="2800" dirty="0" smtClean="0"/>
              <a:t>Hvor mange piger gik i 4. klasse på en folkeskole i skoleåret 2018/2019?</a:t>
            </a:r>
          </a:p>
          <a:p>
            <a:endParaRPr lang="da-DK" sz="2800"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5</a:t>
            </a:fld>
            <a:endParaRPr lang="da-DK" dirty="0"/>
          </a:p>
        </p:txBody>
      </p:sp>
    </p:spTree>
    <p:extLst>
      <p:ext uri="{BB962C8B-B14F-4D97-AF65-F5344CB8AC3E}">
        <p14:creationId xmlns:p14="http://schemas.microsoft.com/office/powerpoint/2010/main" val="1066464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Løsning – den dårlige</a:t>
            </a:r>
            <a:br>
              <a:rPr lang="da-DK" dirty="0" smtClean="0"/>
            </a:br>
            <a:r>
              <a:rPr lang="da-DK" sz="1800" dirty="0" smtClean="0"/>
              <a:t>- for mange illustrerer dette måske netop hvorfor man tænker, at </a:t>
            </a:r>
            <a:r>
              <a:rPr lang="da-DK" sz="1800" dirty="0" err="1" smtClean="0"/>
              <a:t>pivotering</a:t>
            </a:r>
            <a:r>
              <a:rPr lang="da-DK" sz="1800" dirty="0" smtClean="0"/>
              <a:t> er svært…</a:t>
            </a:r>
            <a:endParaRPr lang="da-DK" sz="1800"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6</a:t>
            </a:fld>
            <a:endParaRPr lang="da-DK" dirty="0"/>
          </a:p>
        </p:txBody>
      </p:sp>
      <p:pic>
        <p:nvPicPr>
          <p:cNvPr id="10" name="Billede 9"/>
          <p:cNvPicPr>
            <a:picLocks noChangeAspect="1"/>
          </p:cNvPicPr>
          <p:nvPr/>
        </p:nvPicPr>
        <p:blipFill>
          <a:blip r:embed="rId3"/>
          <a:stretch>
            <a:fillRect/>
          </a:stretch>
        </p:blipFill>
        <p:spPr>
          <a:xfrm>
            <a:off x="1033273" y="1474640"/>
            <a:ext cx="9966960" cy="4521649"/>
          </a:xfrm>
          <a:prstGeom prst="rect">
            <a:avLst/>
          </a:prstGeom>
        </p:spPr>
      </p:pic>
    </p:spTree>
    <p:extLst>
      <p:ext uri="{BB962C8B-B14F-4D97-AF65-F5344CB8AC3E}">
        <p14:creationId xmlns:p14="http://schemas.microsoft.com/office/powerpoint/2010/main" val="3844589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p:cNvPicPr>
            <a:picLocks noChangeAspect="1"/>
          </p:cNvPicPr>
          <p:nvPr/>
        </p:nvPicPr>
        <p:blipFill>
          <a:blip r:embed="rId3"/>
          <a:stretch>
            <a:fillRect/>
          </a:stretch>
        </p:blipFill>
        <p:spPr>
          <a:xfrm>
            <a:off x="1057386" y="1474640"/>
            <a:ext cx="9741664" cy="4395565"/>
          </a:xfrm>
          <a:prstGeom prst="rect">
            <a:avLst/>
          </a:prstGeom>
        </p:spPr>
      </p:pic>
      <p:sp>
        <p:nvSpPr>
          <p:cNvPr id="2" name="Titel 1"/>
          <p:cNvSpPr>
            <a:spLocks noGrp="1"/>
          </p:cNvSpPr>
          <p:nvPr>
            <p:ph type="title"/>
          </p:nvPr>
        </p:nvSpPr>
        <p:spPr/>
        <p:txBody>
          <a:bodyPr/>
          <a:lstStyle/>
          <a:p>
            <a:r>
              <a:rPr lang="da-DK" dirty="0" smtClean="0"/>
              <a:t>Løsning – den middelgode</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7</a:t>
            </a:fld>
            <a:endParaRPr lang="da-DK" dirty="0"/>
          </a:p>
        </p:txBody>
      </p:sp>
      <p:sp>
        <p:nvSpPr>
          <p:cNvPr id="10" name="Ellipse 9"/>
          <p:cNvSpPr/>
          <p:nvPr/>
        </p:nvSpPr>
        <p:spPr>
          <a:xfrm>
            <a:off x="6540299" y="5120773"/>
            <a:ext cx="346487" cy="141202"/>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da-DK" sz="2000" noProof="0" dirty="0" err="1" smtClean="0"/>
          </a:p>
        </p:txBody>
      </p:sp>
    </p:spTree>
    <p:extLst>
      <p:ext uri="{BB962C8B-B14F-4D97-AF65-F5344CB8AC3E}">
        <p14:creationId xmlns:p14="http://schemas.microsoft.com/office/powerpoint/2010/main" val="1573242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p:cNvPicPr>
            <a:picLocks noChangeAspect="1"/>
          </p:cNvPicPr>
          <p:nvPr/>
        </p:nvPicPr>
        <p:blipFill>
          <a:blip r:embed="rId3"/>
          <a:stretch>
            <a:fillRect/>
          </a:stretch>
        </p:blipFill>
        <p:spPr>
          <a:xfrm>
            <a:off x="914261" y="1612493"/>
            <a:ext cx="9880997" cy="4458698"/>
          </a:xfrm>
          <a:prstGeom prst="rect">
            <a:avLst/>
          </a:prstGeom>
        </p:spPr>
      </p:pic>
      <p:sp>
        <p:nvSpPr>
          <p:cNvPr id="2" name="Titel 1"/>
          <p:cNvSpPr>
            <a:spLocks noGrp="1"/>
          </p:cNvSpPr>
          <p:nvPr>
            <p:ph type="title"/>
          </p:nvPr>
        </p:nvSpPr>
        <p:spPr/>
        <p:txBody>
          <a:bodyPr/>
          <a:lstStyle/>
          <a:p>
            <a:r>
              <a:rPr lang="da-DK" dirty="0" smtClean="0"/>
              <a:t>Løsning – den gode</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8</a:t>
            </a:fld>
            <a:endParaRPr lang="da-DK" dirty="0"/>
          </a:p>
        </p:txBody>
      </p:sp>
      <p:sp>
        <p:nvSpPr>
          <p:cNvPr id="10" name="Ellipse 9"/>
          <p:cNvSpPr/>
          <p:nvPr/>
        </p:nvSpPr>
        <p:spPr>
          <a:xfrm>
            <a:off x="2100663" y="2952146"/>
            <a:ext cx="373711" cy="214685"/>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da-DK" sz="2000" noProof="0" dirty="0" err="1" smtClean="0"/>
          </a:p>
        </p:txBody>
      </p:sp>
    </p:spTree>
    <p:extLst>
      <p:ext uri="{BB962C8B-B14F-4D97-AF65-F5344CB8AC3E}">
        <p14:creationId xmlns:p14="http://schemas.microsoft.com/office/powerpoint/2010/main" val="1291950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69F4-B4DF-4C73-AA75-1C6D16B5882D}"/>
              </a:ext>
            </a:extLst>
          </p:cNvPr>
          <p:cNvSpPr>
            <a:spLocks noGrp="1"/>
          </p:cNvSpPr>
          <p:nvPr>
            <p:ph type="ctrTitle"/>
          </p:nvPr>
        </p:nvSpPr>
        <p:spPr>
          <a:xfrm>
            <a:off x="506797" y="2547633"/>
            <a:ext cx="7351921" cy="1692000"/>
          </a:xfrm>
        </p:spPr>
        <p:txBody>
          <a:bodyPr/>
          <a:lstStyle/>
          <a:p>
            <a:r>
              <a:rPr lang="da-DK" dirty="0" smtClean="0"/>
              <a:t>Introduktion til </a:t>
            </a:r>
            <a:r>
              <a:rPr lang="da-DK" dirty="0" smtClean="0"/>
              <a:t>Elevfraværs videoerne (1+2)</a:t>
            </a:r>
            <a:br>
              <a:rPr lang="da-DK" dirty="0" smtClean="0"/>
            </a:br>
            <a:r>
              <a:rPr lang="da-DK" dirty="0"/>
              <a:t/>
            </a:r>
            <a:br>
              <a:rPr lang="da-DK" dirty="0"/>
            </a:br>
            <a:r>
              <a:rPr lang="da-DK" sz="2000" dirty="0">
                <a:hlinkClick r:id="rId3"/>
              </a:rPr>
              <a:t>https://</a:t>
            </a:r>
            <a:r>
              <a:rPr lang="da-DK" sz="2000" dirty="0" smtClean="0">
                <a:hlinkClick r:id="rId3"/>
              </a:rPr>
              <a:t>uddannelsesstatistik.dk/Documents/Video/elevfrav%C3%A6r1.mp4</a:t>
            </a:r>
            <a:r>
              <a:rPr lang="da-DK" sz="2000" dirty="0"/>
              <a:t> </a:t>
            </a:r>
            <a:br>
              <a:rPr lang="da-DK" sz="2000" dirty="0"/>
            </a:br>
            <a:r>
              <a:rPr lang="da-DK" sz="2000" dirty="0">
                <a:hlinkClick r:id="rId4"/>
              </a:rPr>
              <a:t>https://</a:t>
            </a:r>
            <a:r>
              <a:rPr lang="da-DK" sz="2000" dirty="0" smtClean="0">
                <a:hlinkClick r:id="rId4"/>
              </a:rPr>
              <a:t>uddannelsesstatistik.dk/Documents/Video/elevfrav%C3%A6r2.mp4</a:t>
            </a:r>
            <a:r>
              <a:rPr lang="da-DK" sz="2000" dirty="0" smtClean="0"/>
              <a:t> </a:t>
            </a:r>
            <a:endParaRPr lang="da-DK" sz="2000" dirty="0"/>
          </a:p>
        </p:txBody>
      </p:sp>
      <p:sp>
        <p:nvSpPr>
          <p:cNvPr id="3" name="Date Placeholder 2">
            <a:extLst>
              <a:ext uri="{FF2B5EF4-FFF2-40B4-BE49-F238E27FC236}">
                <a16:creationId xmlns:a16="http://schemas.microsoft.com/office/drawing/2014/main" id="{B54B826F-B2E2-4130-8FDC-9C69FB39899F}"/>
              </a:ext>
            </a:extLst>
          </p:cNvPr>
          <p:cNvSpPr>
            <a:spLocks noGrp="1"/>
          </p:cNvSpPr>
          <p:nvPr>
            <p:ph type="dt" sz="half" idx="10"/>
          </p:nvPr>
        </p:nvSpPr>
        <p:spPr/>
        <p:txBody>
          <a:bodyPr/>
          <a:lstStyle/>
          <a:p>
            <a:fld id="{0455A1BD-D3F1-4A24-BC34-82F927090C6C}" type="datetime2">
              <a:rPr lang="da-DK"/>
              <a:t>29. april 2021</a:t>
            </a:fld>
            <a:endParaRPr lang="da-DK" dirty="0"/>
          </a:p>
        </p:txBody>
      </p:sp>
      <p:sp>
        <p:nvSpPr>
          <p:cNvPr id="5" name="Slide Number Placeholder 4">
            <a:extLst>
              <a:ext uri="{FF2B5EF4-FFF2-40B4-BE49-F238E27FC236}">
                <a16:creationId xmlns:a16="http://schemas.microsoft.com/office/drawing/2014/main" id="{4A47EDFD-8C3F-432E-93A7-BDFE90E9CE2D}"/>
              </a:ext>
            </a:extLst>
          </p:cNvPr>
          <p:cNvSpPr>
            <a:spLocks noGrp="1"/>
          </p:cNvSpPr>
          <p:nvPr>
            <p:ph type="sldNum" sz="quarter" idx="12"/>
          </p:nvPr>
        </p:nvSpPr>
        <p:spPr/>
        <p:txBody>
          <a:bodyPr/>
          <a:lstStyle/>
          <a:p>
            <a:fld id="{24C8C45C-947F-4981-8B3F-4F32E973C901}" type="slidenum">
              <a:rPr lang="da-DK"/>
              <a:pPr/>
              <a:t>9</a:t>
            </a:fld>
            <a:endParaRPr lang="da-DK" dirty="0"/>
          </a:p>
        </p:txBody>
      </p:sp>
    </p:spTree>
    <p:custDataLst>
      <p:tags r:id="rId1"/>
    </p:custDataLst>
    <p:extLst>
      <p:ext uri="{BB962C8B-B14F-4D97-AF65-F5344CB8AC3E}">
        <p14:creationId xmlns:p14="http://schemas.microsoft.com/office/powerpoint/2010/main" val="22163816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TEMPLAFYSLIDEID" val="636951478107427548"/>
</p:tagLst>
</file>

<file path=ppt/tags/tag14.xml><?xml version="1.0" encoding="utf-8"?>
<p:tagLst xmlns:a="http://schemas.openxmlformats.org/drawingml/2006/main" xmlns:r="http://schemas.openxmlformats.org/officeDocument/2006/relationships" xmlns:p="http://schemas.openxmlformats.org/presentationml/2006/main">
  <p:tag name="TEMPLAFYSLIDEID" val="636951478107427548"/>
</p:tagLst>
</file>

<file path=ppt/tags/tag15.xml><?xml version="1.0" encoding="utf-8"?>
<p:tagLst xmlns:a="http://schemas.openxmlformats.org/drawingml/2006/main" xmlns:r="http://schemas.openxmlformats.org/officeDocument/2006/relationships" xmlns:p="http://schemas.openxmlformats.org/presentationml/2006/main">
  <p:tag name="TEMPLAFYSLIDEID" val="636951483206852037"/>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A3B46BF8-4555-4BFE-9F2B-CB276DC98C80}" vid="{950795C3-1738-4D4D-8153-8A0A722C738E}"/>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BEBCF500CB944686C9D3E76E70C507" ma:contentTypeVersion="2" ma:contentTypeDescription="Create a new document." ma:contentTypeScope="" ma:versionID="a0ebe5b6964c9a732bc814c43bba89e6">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B06ED91-1BF1-4A10-9B4A-FF6A470DD6AF}"/>
</file>

<file path=customXml/itemProps2.xml><?xml version="1.0" encoding="utf-8"?>
<ds:datastoreItem xmlns:ds="http://schemas.openxmlformats.org/officeDocument/2006/customXml" ds:itemID="{D4D56F2D-3BF6-4FEB-AB85-23F0194123F1}"/>
</file>

<file path=customXml/itemProps3.xml><?xml version="1.0" encoding="utf-8"?>
<ds:datastoreItem xmlns:ds="http://schemas.openxmlformats.org/officeDocument/2006/customXml" ds:itemID="{EA5CB58B-CC30-4930-8403-EFFB02C3E4B8}"/>
</file>

<file path=docProps/app.xml><?xml version="1.0" encoding="utf-8"?>
<Properties xmlns="http://schemas.openxmlformats.org/officeDocument/2006/extended-properties" xmlns:vt="http://schemas.openxmlformats.org/officeDocument/2006/docPropsVTypes">
  <Template>blank</Template>
  <TotalTime>0</TotalTime>
  <Words>978</Words>
  <Application>Microsoft Office PowerPoint</Application>
  <PresentationFormat>Widescreen</PresentationFormat>
  <Paragraphs>128</Paragraphs>
  <Slides>24</Slides>
  <Notes>14</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24</vt:i4>
      </vt:variant>
    </vt:vector>
  </HeadingPairs>
  <TitlesOfParts>
    <vt:vector size="28" baseType="lpstr">
      <vt:lpstr>Arial</vt:lpstr>
      <vt:lpstr>Georgia</vt:lpstr>
      <vt:lpstr>Verdana</vt:lpstr>
      <vt:lpstr>UVM</vt:lpstr>
      <vt:lpstr>Hvad er Uddannelsesstatistik.dk?</vt:lpstr>
      <vt:lpstr>Hvad indeholder datavarehuset?</vt:lpstr>
      <vt:lpstr>Introduktion til pivotering</vt:lpstr>
      <vt:lpstr>Introduktion til Elevtals videoen  (Start med denne opgave)  https://uddannelsesstatistik.dk/Documents/Video/elevtal.mp4 </vt:lpstr>
      <vt:lpstr>Opgave i elevtalsudtræk / video</vt:lpstr>
      <vt:lpstr>Løsning – den dårlige - for mange illustrerer dette måske netop hvorfor man tænker, at pivotering er svært…</vt:lpstr>
      <vt:lpstr>Løsning – den middelgode</vt:lpstr>
      <vt:lpstr>Løsning – den gode</vt:lpstr>
      <vt:lpstr>Introduktion til Elevfraværs videoerne (1+2)  https://uddannelsesstatistik.dk/Documents/Video/elevfrav%C3%A6r1.mp4  https://uddannelsesstatistik.dk/Documents/Video/elevfrav%C3%A6r2.mp4 </vt:lpstr>
      <vt:lpstr>Opgaver i elevfraværsudtræk</vt:lpstr>
      <vt:lpstr>Opgaver i elevfraværsudtræk</vt:lpstr>
      <vt:lpstr>Løsning opgave 1 – den dårlige</vt:lpstr>
      <vt:lpstr>Løsning opgave 1– den middelgode</vt:lpstr>
      <vt:lpstr>Løsning opgave 1– den gode</vt:lpstr>
      <vt:lpstr>Opgaver i elevfraværsudtræk</vt:lpstr>
      <vt:lpstr>Løsning opgave 2 - halvdårlig</vt:lpstr>
      <vt:lpstr>Løsning opgave 2 - mellem god</vt:lpstr>
      <vt:lpstr>Løsning opgave 2 - god</vt:lpstr>
      <vt:lpstr>Introduktion til Elevtrivsels videoerne (1+2)  https://uddannelsesstatistik.dk/Documents/Video/trivsel1.mp4 https://uddannelsesstatistik.dk/Documents/Video/trivsel2.mp4  </vt:lpstr>
      <vt:lpstr>Opgave i Elevtrivsel</vt:lpstr>
      <vt:lpstr>Løsning – opgave 1</vt:lpstr>
      <vt:lpstr>Løsning – opgave 2</vt:lpstr>
      <vt:lpstr>Gode råd</vt:lpstr>
      <vt:lpstr>Ved spørgsmål kan du skrive til: uddannelsesstatistik@stil.dk   Få nyt om data gennem vores nyhedsbrev: https://uddannelsesstatistik.dk/_layouts/15/News/NewsSubscribe.aspx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Øvelser i pivotering i BUVMs datavarehus april 2021</dc:title>
  <dc:creator/>
  <cp:keywords>Vejledning</cp:keywords>
  <cp:lastModifiedBy/>
  <cp:revision>1</cp:revision>
  <dcterms:created xsi:type="dcterms:W3CDTF">2021-04-29T09:38:38Z</dcterms:created>
  <dcterms:modified xsi:type="dcterms:W3CDTF">2021-04-29T09:39:46Z</dcterms:modified>
  <cp:category>Vejledning til øvelser og videoer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0x010100DDBEBCF500CB944686C9D3E76E70C507</vt:lpwstr>
  </property>
  <property fmtid="{D5CDD505-2E9C-101B-9397-08002B2CF9AE}" pid="3" name="PublishingContact">
    <vt:lpwstr/>
  </property>
  <property fmtid="{D5CDD505-2E9C-101B-9397-08002B2CF9AE}" pid="4" name="SeoBrowserTitle">
    <vt:lpwstr/>
  </property>
  <property fmtid="{D5CDD505-2E9C-101B-9397-08002B2CF9AE}" pid="5" name="SeoKeywords">
    <vt:lpwstr/>
  </property>
  <property fmtid="{D5CDD505-2E9C-101B-9397-08002B2CF9AE}" pid="6" name="Order">
    <vt:r8>16200</vt:r8>
  </property>
  <property fmtid="{D5CDD505-2E9C-101B-9397-08002B2CF9AE}" pid="7" name="PublishingRollupImage">
    <vt:lpwstr/>
  </property>
  <property fmtid="{D5CDD505-2E9C-101B-9397-08002B2CF9AE}" pid="8" name="PublishingContactEmail">
    <vt:lpwstr/>
  </property>
  <property fmtid="{D5CDD505-2E9C-101B-9397-08002B2CF9AE}" pid="9" name="STIL_CT_101">
    <vt:lpwstr/>
  </property>
  <property fmtid="{D5CDD505-2E9C-101B-9397-08002B2CF9AE}" pid="10" name="xd_Signature">
    <vt:bool>false</vt:bool>
  </property>
  <property fmtid="{D5CDD505-2E9C-101B-9397-08002B2CF9AE}" pid="11" name="STIL_CT_MetaTitel">
    <vt:lpwstr/>
  </property>
  <property fmtid="{D5CDD505-2E9C-101B-9397-08002B2CF9AE}" pid="12" name="xd_ProgID">
    <vt:lpwstr/>
  </property>
  <property fmtid="{D5CDD505-2E9C-101B-9397-08002B2CF9AE}" pid="13" name="SharedWithUsers">
    <vt:lpwstr/>
  </property>
  <property fmtid="{D5CDD505-2E9C-101B-9397-08002B2CF9AE}" pid="14" name="RobotsNoIndex">
    <vt:bool>false</vt:bool>
  </property>
  <property fmtid="{D5CDD505-2E9C-101B-9397-08002B2CF9AE}" pid="15" name="PublishingVariationRelationshipLinkFieldID">
    <vt:lpwstr/>
  </property>
  <property fmtid="{D5CDD505-2E9C-101B-9397-08002B2CF9AE}" pid="16" name="SeoMetaDescription">
    <vt:lpwstr/>
  </property>
  <property fmtid="{D5CDD505-2E9C-101B-9397-08002B2CF9AE}" pid="17" name="STIL_CT_104">
    <vt:lpwstr/>
  </property>
  <property fmtid="{D5CDD505-2E9C-101B-9397-08002B2CF9AE}" pid="18" name="STIL_CT_BreadCrumb">
    <vt:lpwstr/>
  </property>
  <property fmtid="{D5CDD505-2E9C-101B-9397-08002B2CF9AE}" pid="19" name="_SourceUrl">
    <vt:lpwstr/>
  </property>
  <property fmtid="{D5CDD505-2E9C-101B-9397-08002B2CF9AE}" pid="20" name="_SharedFileIndex">
    <vt:lpwstr/>
  </property>
  <property fmtid="{D5CDD505-2E9C-101B-9397-08002B2CF9AE}" pid="21" name="STIL_CT_Beskrivelse">
    <vt:lpwstr/>
  </property>
  <property fmtid="{D5CDD505-2E9C-101B-9397-08002B2CF9AE}" pid="22" name="STIL_CT_BreadCrumbID">
    <vt:lpwstr/>
  </property>
  <property fmtid="{D5CDD505-2E9C-101B-9397-08002B2CF9AE}" pid="23" name="TemplateUrl">
    <vt:lpwstr/>
  </property>
  <property fmtid="{D5CDD505-2E9C-101B-9397-08002B2CF9AE}" pid="24" name="Audience">
    <vt:lpwstr/>
  </property>
  <property fmtid="{D5CDD505-2E9C-101B-9397-08002B2CF9AE}" pid="25" name="STIL_CT_MetaBeskrivelse">
    <vt:lpwstr/>
  </property>
  <property fmtid="{D5CDD505-2E9C-101B-9397-08002B2CF9AE}" pid="26" name="STIL_CT_SideType">
    <vt:lpwstr/>
  </property>
  <property fmtid="{D5CDD505-2E9C-101B-9397-08002B2CF9AE}" pid="28" name="PublishingIsFurlPage">
    <vt:bool>false</vt:bool>
  </property>
  <property fmtid="{D5CDD505-2E9C-101B-9397-08002B2CF9AE}" pid="29" name="PublishingContactPicture">
    <vt:lpwstr/>
  </property>
  <property fmtid="{D5CDD505-2E9C-101B-9397-08002B2CF9AE}" pid="30" name="PublishingVariationGroupID">
    <vt:lpwstr/>
  </property>
  <property fmtid="{D5CDD505-2E9C-101B-9397-08002B2CF9AE}" pid="31" name="STIL_CT_100">
    <vt:lpwstr/>
  </property>
  <property fmtid="{D5CDD505-2E9C-101B-9397-08002B2CF9AE}" pid="32" name="PublishingContactName">
    <vt:lpwstr/>
  </property>
  <property fmtid="{D5CDD505-2E9C-101B-9397-08002B2CF9AE}" pid="33" name="STIL_CT_MatomoCustomDimensions">
    <vt:lpwstr/>
  </property>
  <property fmtid="{D5CDD505-2E9C-101B-9397-08002B2CF9AE}" pid="34" name="Imported">
    <vt:lpwstr>1.0</vt:lpwstr>
  </property>
  <property fmtid="{D5CDD505-2E9C-101B-9397-08002B2CF9AE}" pid="35" name="Comments">
    <vt:lpwstr/>
  </property>
  <property fmtid="{D5CDD505-2E9C-101B-9397-08002B2CF9AE}" pid="36" name="PublishingPageLayout">
    <vt:lpwstr/>
  </property>
  <property fmtid="{D5CDD505-2E9C-101B-9397-08002B2CF9AE}" pid="37" name="STIL_CT_111">
    <vt:lpwstr/>
  </property>
</Properties>
</file>